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369" r:id="rId4"/>
    <p:sldId id="315" r:id="rId5"/>
    <p:sldId id="258" r:id="rId6"/>
    <p:sldId id="291" r:id="rId7"/>
    <p:sldId id="371" r:id="rId8"/>
    <p:sldId id="259" r:id="rId9"/>
    <p:sldId id="351" r:id="rId10"/>
    <p:sldId id="373" r:id="rId11"/>
    <p:sldId id="355" r:id="rId12"/>
    <p:sldId id="295" r:id="rId13"/>
    <p:sldId id="375" r:id="rId14"/>
    <p:sldId id="357" r:id="rId15"/>
    <p:sldId id="262" r:id="rId16"/>
    <p:sldId id="335" r:id="rId17"/>
    <p:sldId id="377" r:id="rId18"/>
    <p:sldId id="337" r:id="rId19"/>
    <p:sldId id="322" r:id="rId20"/>
    <p:sldId id="379" r:id="rId21"/>
    <p:sldId id="361" r:id="rId22"/>
    <p:sldId id="260" r:id="rId23"/>
    <p:sldId id="314" r:id="rId24"/>
    <p:sldId id="381" r:id="rId25"/>
    <p:sldId id="293" r:id="rId26"/>
    <p:sldId id="383" r:id="rId27"/>
    <p:sldId id="365" r:id="rId28"/>
    <p:sldId id="288" r:id="rId29"/>
    <p:sldId id="294" r:id="rId30"/>
    <p:sldId id="385" r:id="rId31"/>
    <p:sldId id="263" r:id="rId32"/>
    <p:sldId id="387" r:id="rId33"/>
    <p:sldId id="389" r:id="rId34"/>
    <p:sldId id="391" r:id="rId35"/>
    <p:sldId id="397" r:id="rId36"/>
    <p:sldId id="399" r:id="rId37"/>
    <p:sldId id="401" r:id="rId38"/>
    <p:sldId id="405" r:id="rId39"/>
    <p:sldId id="407" r:id="rId40"/>
    <p:sldId id="28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Русский язык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Средняя школа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74.7</c:v>
                </c:pt>
                <c:pt idx="2">
                  <c:v>73.599999999999994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32465280"/>
        <c:axId val="32466816"/>
        <c:axId val="0"/>
      </c:bar3DChart>
      <c:catAx>
        <c:axId val="32465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466816"/>
        <c:crosses val="autoZero"/>
        <c:auto val="1"/>
        <c:lblAlgn val="ctr"/>
        <c:lblOffset val="100"/>
      </c:catAx>
      <c:valAx>
        <c:axId val="32466816"/>
        <c:scaling>
          <c:orientation val="minMax"/>
        </c:scaling>
        <c:axPos val="l"/>
        <c:majorGridlines/>
        <c:numFmt formatCode="General" sourceLinked="1"/>
        <c:tickLblPos val="nextTo"/>
        <c:crossAx val="324652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математике базового уровня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4.3</c:v>
                </c:pt>
                <c:pt idx="1">
                  <c:v>4.5999999999999996</c:v>
                </c:pt>
                <c:pt idx="2">
                  <c:v>4.2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114231552"/>
        <c:axId val="114237440"/>
        <c:axId val="0"/>
      </c:bar3DChart>
      <c:catAx>
        <c:axId val="114231552"/>
        <c:scaling>
          <c:orientation val="minMax"/>
        </c:scaling>
        <c:axPos val="b"/>
        <c:numFmt formatCode="General" sourceLinked="1"/>
        <c:tickLblPos val="nextTo"/>
        <c:crossAx val="114237440"/>
        <c:crosses val="autoZero"/>
        <c:auto val="1"/>
        <c:lblAlgn val="ctr"/>
        <c:lblOffset val="100"/>
      </c:catAx>
      <c:valAx>
        <c:axId val="114237440"/>
        <c:scaling>
          <c:orientation val="minMax"/>
        </c:scaling>
        <c:axPos val="l"/>
        <c:majorGridlines/>
        <c:numFmt formatCode="General" sourceLinked="1"/>
        <c:tickLblPos val="nextTo"/>
        <c:crossAx val="114231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История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</c:v>
                </c:pt>
                <c:pt idx="1">
                  <c:v>57.2</c:v>
                </c:pt>
                <c:pt idx="2">
                  <c:v>55.8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8-47E6-9787-19C87D02509D}"/>
            </c:ext>
          </c:extLst>
        </c:ser>
        <c:shape val="cylinder"/>
        <c:axId val="114409472"/>
        <c:axId val="114411008"/>
        <c:axId val="0"/>
      </c:bar3DChart>
      <c:catAx>
        <c:axId val="114409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411008"/>
        <c:crosses val="autoZero"/>
        <c:auto val="1"/>
        <c:lblAlgn val="ctr"/>
        <c:lblOffset val="100"/>
      </c:catAx>
      <c:valAx>
        <c:axId val="114411008"/>
        <c:scaling>
          <c:orientation val="minMax"/>
        </c:scaling>
        <c:axPos val="l"/>
        <c:majorGridlines/>
        <c:numFmt formatCode="General" sourceLinked="1"/>
        <c:tickLblPos val="nextTo"/>
        <c:crossAx val="114409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История(ср.балл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</c:v>
                </c:pt>
                <c:pt idx="1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4305664"/>
        <c:axId val="114319744"/>
        <c:axId val="0"/>
      </c:bar3DChart>
      <c:catAx>
        <c:axId val="114305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319744"/>
        <c:crosses val="autoZero"/>
        <c:auto val="1"/>
        <c:lblAlgn val="ctr"/>
        <c:lblOffset val="100"/>
      </c:catAx>
      <c:valAx>
        <c:axId val="114319744"/>
        <c:scaling>
          <c:orientation val="minMax"/>
        </c:scaling>
        <c:axPos val="l"/>
        <c:majorGridlines/>
        <c:numFmt formatCode="General" sourceLinked="1"/>
        <c:tickLblPos val="nextTo"/>
        <c:crossAx val="1143056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истории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28</c:v>
                </c:pt>
                <c:pt idx="1">
                  <c:v>СШ 18</c:v>
                </c:pt>
                <c:pt idx="2">
                  <c:v>СШ 88</c:v>
                </c:pt>
                <c:pt idx="3">
                  <c:v>гимн 1</c:v>
                </c:pt>
                <c:pt idx="4">
                  <c:v>СШ 89</c:v>
                </c:pt>
                <c:pt idx="5">
                  <c:v>СШ 14</c:v>
                </c:pt>
                <c:pt idx="6">
                  <c:v>СШ 78</c:v>
                </c:pt>
                <c:pt idx="7">
                  <c:v>СШ 21</c:v>
                </c:pt>
                <c:pt idx="8">
                  <c:v>СШ 23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1.21</c:v>
                </c:pt>
                <c:pt idx="1">
                  <c:v>1.1900000000000006</c:v>
                </c:pt>
                <c:pt idx="2">
                  <c:v>1.1499999999999992</c:v>
                </c:pt>
                <c:pt idx="3">
                  <c:v>1.0900000000000001</c:v>
                </c:pt>
                <c:pt idx="4">
                  <c:v>1.03</c:v>
                </c:pt>
                <c:pt idx="5">
                  <c:v>0.86000000000000032</c:v>
                </c:pt>
                <c:pt idx="6">
                  <c:v>0.78</c:v>
                </c:pt>
                <c:pt idx="7">
                  <c:v>0.69000000000000028</c:v>
                </c:pt>
                <c:pt idx="8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14353664"/>
        <c:axId val="114355200"/>
        <c:axId val="0"/>
      </c:bar3DChart>
      <c:catAx>
        <c:axId val="114353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355200"/>
        <c:crosses val="autoZero"/>
        <c:auto val="1"/>
        <c:lblAlgn val="ctr"/>
        <c:lblOffset val="100"/>
      </c:catAx>
      <c:valAx>
        <c:axId val="114355200"/>
        <c:scaling>
          <c:orientation val="minMax"/>
        </c:scaling>
        <c:axPos val="l"/>
        <c:majorGridlines/>
        <c:numFmt formatCode="General" sourceLinked="1"/>
        <c:tickLblPos val="nextTo"/>
        <c:crossAx val="1143536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История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</c:v>
                </c:pt>
                <c:pt idx="1">
                  <c:v>68</c:v>
                </c:pt>
                <c:pt idx="2">
                  <c:v>60</c:v>
                </c:pt>
                <c:pt idx="3">
                  <c:v>59.4</c:v>
                </c:pt>
                <c:pt idx="4">
                  <c:v>40</c:v>
                </c:pt>
                <c:pt idx="5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8B-4B19-A517-E827361D6C7F}"/>
            </c:ext>
          </c:extLst>
        </c:ser>
        <c:shape val="cylinder"/>
        <c:axId val="114495872"/>
        <c:axId val="114497408"/>
        <c:axId val="0"/>
      </c:bar3DChart>
      <c:catAx>
        <c:axId val="114495872"/>
        <c:scaling>
          <c:orientation val="minMax"/>
        </c:scaling>
        <c:axPos val="b"/>
        <c:numFmt formatCode="General" sourceLinked="1"/>
        <c:tickLblPos val="nextTo"/>
        <c:crossAx val="114497408"/>
        <c:crosses val="autoZero"/>
        <c:auto val="1"/>
        <c:lblAlgn val="ctr"/>
        <c:lblOffset val="100"/>
      </c:catAx>
      <c:valAx>
        <c:axId val="114497408"/>
        <c:scaling>
          <c:orientation val="minMax"/>
        </c:scaling>
        <c:axPos val="l"/>
        <c:majorGridlines/>
        <c:numFmt formatCode="General" sourceLinked="1"/>
        <c:tickLblPos val="nextTo"/>
        <c:crossAx val="1144958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Информатика и ИКТ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65.599999999999994</c:v>
                </c:pt>
                <c:pt idx="2">
                  <c:v>63.3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C5-4935-B15B-BA82403F01F0}"/>
            </c:ext>
          </c:extLst>
        </c:ser>
        <c:shape val="cylinder"/>
        <c:axId val="114527616"/>
        <c:axId val="114541696"/>
        <c:axId val="0"/>
      </c:bar3DChart>
      <c:catAx>
        <c:axId val="114527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541696"/>
        <c:crosses val="autoZero"/>
        <c:auto val="1"/>
        <c:lblAlgn val="ctr"/>
        <c:lblOffset val="100"/>
      </c:catAx>
      <c:valAx>
        <c:axId val="114541696"/>
        <c:scaling>
          <c:orientation val="minMax"/>
        </c:scaling>
        <c:axPos val="l"/>
        <c:majorGridlines/>
        <c:numFmt formatCode="General" sourceLinked="1"/>
        <c:tickLblPos val="nextTo"/>
        <c:crossAx val="114527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Информатика и ИКТ(ср.балл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4673920"/>
        <c:axId val="114675712"/>
        <c:axId val="0"/>
      </c:bar3DChart>
      <c:catAx>
        <c:axId val="114673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675712"/>
        <c:crosses val="autoZero"/>
        <c:auto val="1"/>
        <c:lblAlgn val="ctr"/>
        <c:lblOffset val="100"/>
      </c:catAx>
      <c:valAx>
        <c:axId val="114675712"/>
        <c:scaling>
          <c:orientation val="minMax"/>
        </c:scaling>
        <c:axPos val="l"/>
        <c:majorGridlines/>
        <c:numFmt formatCode="General" sourceLinked="1"/>
        <c:tickLblPos val="nextTo"/>
        <c:crossAx val="114673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информатике</a:t>
            </a:r>
            <a:r>
              <a:rPr lang="ru-RU" baseline="0" dirty="0" smtClean="0"/>
              <a:t> и ИКТ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</c:v>
                </c:pt>
                <c:pt idx="1">
                  <c:v>46</c:v>
                </c:pt>
                <c:pt idx="2">
                  <c:v>42</c:v>
                </c:pt>
                <c:pt idx="3">
                  <c:v>43</c:v>
                </c:pt>
                <c:pt idx="4">
                  <c:v>46.4</c:v>
                </c:pt>
                <c:pt idx="5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91-43A9-9CB8-4129189EE318}"/>
            </c:ext>
          </c:extLst>
        </c:ser>
        <c:shape val="cylinder"/>
        <c:axId val="114704768"/>
        <c:axId val="114706304"/>
        <c:axId val="0"/>
      </c:bar3DChart>
      <c:catAx>
        <c:axId val="114704768"/>
        <c:scaling>
          <c:orientation val="minMax"/>
        </c:scaling>
        <c:axPos val="b"/>
        <c:numFmt formatCode="General" sourceLinked="1"/>
        <c:tickLblPos val="nextTo"/>
        <c:crossAx val="114706304"/>
        <c:crosses val="autoZero"/>
        <c:auto val="1"/>
        <c:lblAlgn val="ctr"/>
        <c:lblOffset val="100"/>
      </c:catAx>
      <c:valAx>
        <c:axId val="114706304"/>
        <c:scaling>
          <c:orientation val="minMax"/>
        </c:scaling>
        <c:axPos val="l"/>
        <c:majorGridlines/>
        <c:numFmt formatCode="General" sourceLinked="1"/>
        <c:tickLblPos val="nextTo"/>
        <c:crossAx val="1147047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Обществознание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  <c:pt idx="1">
                  <c:v>61.1</c:v>
                </c:pt>
                <c:pt idx="2">
                  <c:v>60.1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A6-4097-AB3C-7525B4AD56B7}"/>
            </c:ext>
          </c:extLst>
        </c:ser>
        <c:shape val="cylinder"/>
        <c:axId val="114850816"/>
        <c:axId val="114852608"/>
        <c:axId val="0"/>
      </c:bar3DChart>
      <c:catAx>
        <c:axId val="114850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852608"/>
        <c:crosses val="autoZero"/>
        <c:auto val="1"/>
        <c:lblAlgn val="ctr"/>
        <c:lblOffset val="100"/>
      </c:catAx>
      <c:valAx>
        <c:axId val="114852608"/>
        <c:scaling>
          <c:orientation val="minMax"/>
        </c:scaling>
        <c:axPos val="l"/>
        <c:majorGridlines/>
        <c:numFmt formatCode="General" sourceLinked="1"/>
        <c:tickLblPos val="nextTo"/>
        <c:crossAx val="114850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Обществознание(ср.балл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4882432"/>
        <c:axId val="114883968"/>
        <c:axId val="0"/>
      </c:bar3DChart>
      <c:catAx>
        <c:axId val="114882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883968"/>
        <c:crosses val="autoZero"/>
        <c:auto val="1"/>
        <c:lblAlgn val="ctr"/>
        <c:lblOffset val="100"/>
      </c:catAx>
      <c:valAx>
        <c:axId val="114883968"/>
        <c:scaling>
          <c:orientation val="minMax"/>
        </c:scaling>
        <c:axPos val="l"/>
        <c:majorGridlines/>
        <c:numFmt formatCode="General" sourceLinked="1"/>
        <c:tickLblPos val="nextTo"/>
        <c:crossAx val="114882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Русский язык(ср.балл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78388224"/>
        <c:axId val="78394112"/>
        <c:axId val="0"/>
      </c:bar3DChart>
      <c:catAx>
        <c:axId val="78388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8394112"/>
        <c:crosses val="autoZero"/>
        <c:auto val="1"/>
        <c:lblAlgn val="ctr"/>
        <c:lblOffset val="100"/>
      </c:catAx>
      <c:valAx>
        <c:axId val="78394112"/>
        <c:scaling>
          <c:orientation val="minMax"/>
        </c:scaling>
        <c:axPos val="l"/>
        <c:majorGridlines/>
        <c:numFmt formatCode="General" sourceLinked="1"/>
        <c:tickLblPos val="nextTo"/>
        <c:crossAx val="78388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обществознанию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18</c:v>
                </c:pt>
                <c:pt idx="1">
                  <c:v>гимн 1</c:v>
                </c:pt>
                <c:pt idx="2">
                  <c:v>СШ 28</c:v>
                </c:pt>
                <c:pt idx="3">
                  <c:v>СШ 88</c:v>
                </c:pt>
                <c:pt idx="4">
                  <c:v>СШ 14</c:v>
                </c:pt>
                <c:pt idx="5">
                  <c:v>СШ 89</c:v>
                </c:pt>
                <c:pt idx="6">
                  <c:v>СШ 23</c:v>
                </c:pt>
                <c:pt idx="7">
                  <c:v>СШ 78</c:v>
                </c:pt>
                <c:pt idx="8">
                  <c:v>СШ 21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1.1800000000000006</c:v>
                </c:pt>
                <c:pt idx="1">
                  <c:v>1.1399999999999992</c:v>
                </c:pt>
                <c:pt idx="2">
                  <c:v>1.06</c:v>
                </c:pt>
                <c:pt idx="3">
                  <c:v>1.03</c:v>
                </c:pt>
                <c:pt idx="4">
                  <c:v>1.01</c:v>
                </c:pt>
                <c:pt idx="5">
                  <c:v>1</c:v>
                </c:pt>
                <c:pt idx="6">
                  <c:v>0.94000000000000028</c:v>
                </c:pt>
                <c:pt idx="7">
                  <c:v>0.92</c:v>
                </c:pt>
                <c:pt idx="8">
                  <c:v>0.88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14844416"/>
        <c:axId val="114845952"/>
        <c:axId val="0"/>
      </c:bar3DChart>
      <c:catAx>
        <c:axId val="114844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845952"/>
        <c:crosses val="autoZero"/>
        <c:auto val="1"/>
        <c:lblAlgn val="ctr"/>
        <c:lblOffset val="100"/>
      </c:catAx>
      <c:valAx>
        <c:axId val="114845952"/>
        <c:scaling>
          <c:orientation val="minMax"/>
        </c:scaling>
        <c:axPos val="l"/>
        <c:majorGridlines/>
        <c:numFmt formatCode="General" sourceLinked="1"/>
        <c:tickLblPos val="nextTo"/>
        <c:crossAx val="114844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обществознанию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61</c:v>
                </c:pt>
                <c:pt idx="1">
                  <c:v>64</c:v>
                </c:pt>
                <c:pt idx="2">
                  <c:v>62</c:v>
                </c:pt>
                <c:pt idx="3">
                  <c:v>61.2</c:v>
                </c:pt>
                <c:pt idx="4">
                  <c:v>59.1</c:v>
                </c:pt>
                <c:pt idx="5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68-41BA-996B-9B239CA63C7E}"/>
            </c:ext>
          </c:extLst>
        </c:ser>
        <c:shape val="cylinder"/>
        <c:axId val="114949504"/>
        <c:axId val="114963584"/>
        <c:axId val="0"/>
      </c:bar3DChart>
      <c:catAx>
        <c:axId val="114949504"/>
        <c:scaling>
          <c:orientation val="minMax"/>
        </c:scaling>
        <c:axPos val="b"/>
        <c:numFmt formatCode="General" sourceLinked="1"/>
        <c:tickLblPos val="nextTo"/>
        <c:crossAx val="114963584"/>
        <c:crosses val="autoZero"/>
        <c:auto val="1"/>
        <c:lblAlgn val="ctr"/>
        <c:lblOffset val="100"/>
      </c:catAx>
      <c:valAx>
        <c:axId val="114963584"/>
        <c:scaling>
          <c:orientation val="minMax"/>
        </c:scaling>
        <c:axPos val="l"/>
        <c:majorGridlines/>
        <c:numFmt formatCode="General" sourceLinked="1"/>
        <c:tickLblPos val="nextTo"/>
        <c:crossAx val="114949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Химия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16523851880153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58.6</c:v>
                </c:pt>
                <c:pt idx="2">
                  <c:v>55.9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4-4D22-AAA4-738508024C51}"/>
            </c:ext>
          </c:extLst>
        </c:ser>
        <c:shape val="cylinder"/>
        <c:axId val="114997504"/>
        <c:axId val="115007488"/>
        <c:axId val="0"/>
      </c:bar3DChart>
      <c:catAx>
        <c:axId val="1149975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5007488"/>
        <c:crosses val="autoZero"/>
        <c:auto val="1"/>
        <c:lblAlgn val="ctr"/>
        <c:lblOffset val="100"/>
      </c:catAx>
      <c:valAx>
        <c:axId val="115007488"/>
        <c:scaling>
          <c:orientation val="minMax"/>
        </c:scaling>
        <c:axPos val="l"/>
        <c:majorGridlines/>
        <c:numFmt formatCode="General" sourceLinked="1"/>
        <c:tickLblPos val="nextTo"/>
        <c:crossAx val="114997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Химия(ср.балл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</c:v>
                </c:pt>
                <c:pt idx="1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5152000"/>
        <c:axId val="115153536"/>
        <c:axId val="0"/>
      </c:bar3DChart>
      <c:catAx>
        <c:axId val="115152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153536"/>
        <c:crosses val="autoZero"/>
        <c:auto val="1"/>
        <c:lblAlgn val="ctr"/>
        <c:lblOffset val="100"/>
      </c:catAx>
      <c:valAx>
        <c:axId val="115153536"/>
        <c:scaling>
          <c:orientation val="minMax"/>
        </c:scaling>
        <c:axPos val="l"/>
        <c:majorGridlines/>
        <c:numFmt formatCode="General" sourceLinked="1"/>
        <c:tickLblPos val="nextTo"/>
        <c:crossAx val="1151520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Биология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55.4</c:v>
                </c:pt>
                <c:pt idx="2">
                  <c:v>53.9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EC-4C60-B958-4D072C420FEA}"/>
            </c:ext>
          </c:extLst>
        </c:ser>
        <c:shape val="cylinder"/>
        <c:axId val="115321472"/>
        <c:axId val="115327360"/>
        <c:axId val="0"/>
      </c:bar3DChart>
      <c:catAx>
        <c:axId val="115321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327360"/>
        <c:crosses val="autoZero"/>
        <c:auto val="1"/>
        <c:lblAlgn val="ctr"/>
        <c:lblOffset val="100"/>
      </c:catAx>
      <c:valAx>
        <c:axId val="115327360"/>
        <c:scaling>
          <c:orientation val="minMax"/>
        </c:scaling>
        <c:axPos val="l"/>
        <c:majorGridlines/>
        <c:numFmt formatCode="General" sourceLinked="1"/>
        <c:tickLblPos val="nextTo"/>
        <c:crossAx val="115321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Биология(ср.балл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  <c:pt idx="1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5242880"/>
        <c:axId val="115244416"/>
        <c:axId val="0"/>
      </c:bar3DChart>
      <c:catAx>
        <c:axId val="115242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244416"/>
        <c:crosses val="autoZero"/>
        <c:auto val="1"/>
        <c:lblAlgn val="ctr"/>
        <c:lblOffset val="100"/>
      </c:catAx>
      <c:valAx>
        <c:axId val="115244416"/>
        <c:scaling>
          <c:orientation val="minMax"/>
        </c:scaling>
        <c:axPos val="l"/>
        <c:majorGridlines/>
        <c:numFmt formatCode="General" sourceLinked="1"/>
        <c:tickLblPos val="nextTo"/>
        <c:crossAx val="115242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биологии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7"/>
                <c:pt idx="0">
                  <c:v>гимн 1</c:v>
                </c:pt>
                <c:pt idx="1">
                  <c:v>СШ 28</c:v>
                </c:pt>
                <c:pt idx="2">
                  <c:v>СШ 14 ,18</c:v>
                </c:pt>
                <c:pt idx="3">
                  <c:v>СШ 89</c:v>
                </c:pt>
                <c:pt idx="4">
                  <c:v>СШ 23 ,78</c:v>
                </c:pt>
                <c:pt idx="5">
                  <c:v>СШ 88</c:v>
                </c:pt>
                <c:pt idx="6">
                  <c:v>СШ 21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1.1499999999999992</c:v>
                </c:pt>
                <c:pt idx="1">
                  <c:v>1.1100000000000001</c:v>
                </c:pt>
                <c:pt idx="2">
                  <c:v>1.05</c:v>
                </c:pt>
                <c:pt idx="3">
                  <c:v>0.99</c:v>
                </c:pt>
                <c:pt idx="4">
                  <c:v>0.98</c:v>
                </c:pt>
                <c:pt idx="5">
                  <c:v>0.93</c:v>
                </c:pt>
                <c:pt idx="6">
                  <c:v>0.89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15368704"/>
        <c:axId val="115370240"/>
        <c:axId val="0"/>
      </c:bar3DChart>
      <c:catAx>
        <c:axId val="115368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370240"/>
        <c:crosses val="autoZero"/>
        <c:auto val="1"/>
        <c:lblAlgn val="ctr"/>
        <c:lblOffset val="100"/>
      </c:catAx>
      <c:valAx>
        <c:axId val="115370240"/>
        <c:scaling>
          <c:orientation val="minMax"/>
        </c:scaling>
        <c:axPos val="l"/>
        <c:majorGridlines/>
        <c:numFmt formatCode="General" sourceLinked="1"/>
        <c:tickLblPos val="nextTo"/>
        <c:crossAx val="1153687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биологии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64</c:v>
                </c:pt>
                <c:pt idx="1">
                  <c:v>60.83</c:v>
                </c:pt>
                <c:pt idx="2">
                  <c:v>47</c:v>
                </c:pt>
                <c:pt idx="3">
                  <c:v>65.599999999999994</c:v>
                </c:pt>
                <c:pt idx="4">
                  <c:v>52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1A-4F09-941B-1743EBE68992}"/>
            </c:ext>
          </c:extLst>
        </c:ser>
        <c:shape val="cylinder"/>
        <c:axId val="115436928"/>
        <c:axId val="115442816"/>
        <c:axId val="0"/>
      </c:bar3DChart>
      <c:catAx>
        <c:axId val="115436928"/>
        <c:scaling>
          <c:orientation val="minMax"/>
        </c:scaling>
        <c:axPos val="b"/>
        <c:numFmt formatCode="General" sourceLinked="1"/>
        <c:tickLblPos val="nextTo"/>
        <c:crossAx val="115442816"/>
        <c:crosses val="autoZero"/>
        <c:auto val="1"/>
        <c:lblAlgn val="ctr"/>
        <c:lblOffset val="100"/>
      </c:catAx>
      <c:valAx>
        <c:axId val="115442816"/>
        <c:scaling>
          <c:orientation val="minMax"/>
        </c:scaling>
        <c:axPos val="l"/>
        <c:majorGridlines/>
        <c:numFmt formatCode="General" sourceLinked="1"/>
        <c:tickLblPos val="nextTo"/>
        <c:crossAx val="1154369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Физика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53"/>
          <c:w val="0.90400133829254303"/>
          <c:h val="0.586317957412258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53.8</c:v>
                </c:pt>
                <c:pt idx="2">
                  <c:v>52.4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15550464"/>
        <c:axId val="115560448"/>
        <c:axId val="0"/>
      </c:bar3DChart>
      <c:catAx>
        <c:axId val="115550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560448"/>
        <c:crosses val="autoZero"/>
        <c:auto val="1"/>
        <c:lblAlgn val="ctr"/>
        <c:lblOffset val="100"/>
      </c:catAx>
      <c:valAx>
        <c:axId val="115560448"/>
        <c:scaling>
          <c:orientation val="minMax"/>
        </c:scaling>
        <c:axPos val="l"/>
        <c:majorGridlines/>
        <c:numFmt formatCode="General" sourceLinked="1"/>
        <c:tickLblPos val="nextTo"/>
        <c:crossAx val="1155504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Физика(ср.балл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5500160"/>
        <c:axId val="115501696"/>
        <c:axId val="0"/>
      </c:bar3DChart>
      <c:catAx>
        <c:axId val="115500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501696"/>
        <c:crosses val="autoZero"/>
        <c:auto val="1"/>
        <c:lblAlgn val="ctr"/>
        <c:lblOffset val="100"/>
      </c:catAx>
      <c:valAx>
        <c:axId val="115501696"/>
        <c:scaling>
          <c:orientation val="minMax"/>
        </c:scaling>
        <c:axPos val="l"/>
        <c:majorGridlines/>
        <c:numFmt formatCode="General" sourceLinked="1"/>
        <c:tickLblPos val="nextTo"/>
        <c:crossAx val="1155001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русскому языку 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СШ 18</c:v>
                </c:pt>
                <c:pt idx="1">
                  <c:v>гимн 1</c:v>
                </c:pt>
                <c:pt idx="2">
                  <c:v>СШ 88 </c:v>
                </c:pt>
                <c:pt idx="3">
                  <c:v>СШ 28</c:v>
                </c:pt>
                <c:pt idx="4">
                  <c:v>СШ 14</c:v>
                </c:pt>
                <c:pt idx="5">
                  <c:v>СШ 89</c:v>
                </c:pt>
                <c:pt idx="6">
                  <c:v>СШ 21</c:v>
                </c:pt>
                <c:pt idx="7">
                  <c:v>СШ 23</c:v>
                </c:pt>
                <c:pt idx="8">
                  <c:v>СШ 78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1.1100000000000001</c:v>
                </c:pt>
                <c:pt idx="1">
                  <c:v>1.05</c:v>
                </c:pt>
                <c:pt idx="2">
                  <c:v>1.01</c:v>
                </c:pt>
                <c:pt idx="3">
                  <c:v>1</c:v>
                </c:pt>
                <c:pt idx="4">
                  <c:v>0.99</c:v>
                </c:pt>
                <c:pt idx="5">
                  <c:v>0.97000000000000031</c:v>
                </c:pt>
                <c:pt idx="6">
                  <c:v>0.9600000000000003</c:v>
                </c:pt>
                <c:pt idx="7">
                  <c:v>0.95000000000000029</c:v>
                </c:pt>
                <c:pt idx="8">
                  <c:v>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shape val="cylinder"/>
        <c:axId val="82581376"/>
        <c:axId val="82582912"/>
        <c:axId val="0"/>
      </c:bar3DChart>
      <c:catAx>
        <c:axId val="82581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2582912"/>
        <c:crosses val="autoZero"/>
        <c:auto val="1"/>
        <c:lblAlgn val="ctr"/>
        <c:lblOffset val="100"/>
      </c:catAx>
      <c:valAx>
        <c:axId val="82582912"/>
        <c:scaling>
          <c:orientation val="minMax"/>
        </c:scaling>
        <c:axPos val="l"/>
        <c:majorGridlines/>
        <c:numFmt formatCode="General" sourceLinked="1"/>
        <c:tickLblPos val="nextTo"/>
        <c:crossAx val="82581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физике</a:t>
            </a:r>
            <a:r>
              <a:rPr lang="ru-RU" baseline="0" dirty="0" smtClean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23"/>
          <c:y val="0.14908945853134106"/>
          <c:w val="0.74148646349761838"/>
          <c:h val="0.473635958851793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52</c:v>
                </c:pt>
                <c:pt idx="1">
                  <c:v>47.6</c:v>
                </c:pt>
                <c:pt idx="2">
                  <c:v>52</c:v>
                </c:pt>
                <c:pt idx="3">
                  <c:v>57</c:v>
                </c:pt>
                <c:pt idx="4">
                  <c:v>50.5</c:v>
                </c:pt>
                <c:pt idx="5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15653248"/>
        <c:axId val="115671424"/>
        <c:axId val="0"/>
      </c:bar3DChart>
      <c:catAx>
        <c:axId val="115653248"/>
        <c:scaling>
          <c:orientation val="minMax"/>
        </c:scaling>
        <c:axPos val="b"/>
        <c:numFmt formatCode="General" sourceLinked="1"/>
        <c:tickLblPos val="nextTo"/>
        <c:crossAx val="115671424"/>
        <c:crosses val="autoZero"/>
        <c:auto val="1"/>
        <c:lblAlgn val="ctr"/>
        <c:lblOffset val="100"/>
      </c:catAx>
      <c:valAx>
        <c:axId val="115671424"/>
        <c:scaling>
          <c:orientation val="minMax"/>
        </c:scaling>
        <c:axPos val="l"/>
        <c:majorGridlines/>
        <c:numFmt formatCode="General" sourceLinked="1"/>
        <c:tickLblPos val="nextTo"/>
        <c:crossAx val="115653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География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59"/>
          <c:w val="0.90400133829254303"/>
          <c:h val="0.586317957412258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60.8</c:v>
                </c:pt>
                <c:pt idx="2">
                  <c:v>61.2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15738112"/>
        <c:axId val="115739648"/>
        <c:axId val="0"/>
      </c:bar3DChart>
      <c:catAx>
        <c:axId val="115738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739648"/>
        <c:crosses val="autoZero"/>
        <c:auto val="1"/>
        <c:lblAlgn val="ctr"/>
        <c:lblOffset val="100"/>
      </c:catAx>
      <c:valAx>
        <c:axId val="115739648"/>
        <c:scaling>
          <c:orientation val="minMax"/>
        </c:scaling>
        <c:axPos val="l"/>
        <c:majorGridlines/>
        <c:numFmt formatCode="General" sourceLinked="1"/>
        <c:tickLblPos val="nextTo"/>
        <c:crossAx val="1157381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География 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5777920"/>
        <c:axId val="115779456"/>
        <c:axId val="0"/>
      </c:bar3DChart>
      <c:catAx>
        <c:axId val="115777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779456"/>
        <c:crosses val="autoZero"/>
        <c:auto val="1"/>
        <c:lblAlgn val="ctr"/>
        <c:lblOffset val="100"/>
      </c:catAx>
      <c:valAx>
        <c:axId val="115779456"/>
        <c:scaling>
          <c:orientation val="minMax"/>
        </c:scaling>
        <c:axPos val="l"/>
        <c:majorGridlines/>
        <c:numFmt formatCode="General" sourceLinked="1"/>
        <c:tickLblPos val="nextTo"/>
        <c:crossAx val="115777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географии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3"/>
                <c:pt idx="0">
                  <c:v>СШ 28,21,78</c:v>
                </c:pt>
                <c:pt idx="1">
                  <c:v>СШ 23</c:v>
                </c:pt>
                <c:pt idx="2">
                  <c:v>СШ 88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1.07</c:v>
                </c:pt>
                <c:pt idx="1">
                  <c:v>1.03</c:v>
                </c:pt>
                <c:pt idx="2">
                  <c:v>0.85000000000000031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15920256"/>
        <c:axId val="115942528"/>
        <c:axId val="0"/>
      </c:bar3DChart>
      <c:catAx>
        <c:axId val="1159202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115942528"/>
        <c:crosses val="autoZero"/>
        <c:auto val="1"/>
        <c:lblAlgn val="ctr"/>
        <c:lblOffset val="100"/>
      </c:catAx>
      <c:valAx>
        <c:axId val="115942528"/>
        <c:scaling>
          <c:orientation val="minMax"/>
        </c:scaling>
        <c:axPos val="l"/>
        <c:majorGridlines/>
        <c:numFmt formatCode="General" sourceLinked="1"/>
        <c:tickLblPos val="nextTo"/>
        <c:crossAx val="115920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Литература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67"/>
          <c:w val="0.90400133829254303"/>
          <c:h val="0.586317957412257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61.1</c:v>
                </c:pt>
                <c:pt idx="2">
                  <c:v>60.7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15864704"/>
        <c:axId val="115866240"/>
        <c:axId val="0"/>
      </c:bar3DChart>
      <c:catAx>
        <c:axId val="115864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866240"/>
        <c:crosses val="autoZero"/>
        <c:auto val="1"/>
        <c:lblAlgn val="ctr"/>
        <c:lblOffset val="100"/>
      </c:catAx>
      <c:valAx>
        <c:axId val="115866240"/>
        <c:scaling>
          <c:orientation val="minMax"/>
        </c:scaling>
        <c:axPos val="l"/>
        <c:majorGridlines/>
        <c:numFmt formatCode="General" sourceLinked="1"/>
        <c:tickLblPos val="nextTo"/>
        <c:crossAx val="1158647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Литература 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6051968"/>
        <c:axId val="116053504"/>
        <c:axId val="0"/>
      </c:bar3DChart>
      <c:catAx>
        <c:axId val="116051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6053504"/>
        <c:crosses val="autoZero"/>
        <c:auto val="1"/>
        <c:lblAlgn val="ctr"/>
        <c:lblOffset val="100"/>
      </c:catAx>
      <c:valAx>
        <c:axId val="116053504"/>
        <c:scaling>
          <c:orientation val="minMax"/>
        </c:scaling>
        <c:axPos val="l"/>
        <c:majorGridlines/>
        <c:numFmt formatCode="General" sourceLinked="1"/>
        <c:tickLblPos val="nextTo"/>
        <c:crossAx val="1160519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Рейтинг по литературе</a:t>
            </a:r>
          </a:p>
          <a:p>
            <a:pPr>
              <a:defRPr/>
            </a:pPr>
            <a:r>
              <a:rPr lang="ru-RU" dirty="0" smtClean="0"/>
              <a:t>во Фрунзенском районе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7"/>
                <c:pt idx="0">
                  <c:v>СШ 14</c:v>
                </c:pt>
                <c:pt idx="1">
                  <c:v>СШ 18</c:v>
                </c:pt>
                <c:pt idx="2">
                  <c:v>СШ 28</c:v>
                </c:pt>
                <c:pt idx="3">
                  <c:v>СШ 88</c:v>
                </c:pt>
                <c:pt idx="4">
                  <c:v>СШ 21</c:v>
                </c:pt>
                <c:pt idx="5">
                  <c:v>гимн 1</c:v>
                </c:pt>
                <c:pt idx="6">
                  <c:v>СШ 89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1.22</c:v>
                </c:pt>
                <c:pt idx="1">
                  <c:v>1.1399999999999992</c:v>
                </c:pt>
                <c:pt idx="2">
                  <c:v>1.02</c:v>
                </c:pt>
                <c:pt idx="3">
                  <c:v>1</c:v>
                </c:pt>
                <c:pt idx="4">
                  <c:v>0.9</c:v>
                </c:pt>
                <c:pt idx="5">
                  <c:v>0.85000000000000031</c:v>
                </c:pt>
                <c:pt idx="6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16189824"/>
        <c:axId val="116191616"/>
        <c:axId val="0"/>
      </c:bar3DChart>
      <c:catAx>
        <c:axId val="116189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6191616"/>
        <c:crosses val="autoZero"/>
        <c:auto val="1"/>
        <c:lblAlgn val="ctr"/>
        <c:lblOffset val="100"/>
      </c:catAx>
      <c:valAx>
        <c:axId val="116191616"/>
        <c:scaling>
          <c:orientation val="minMax"/>
        </c:scaling>
        <c:axPos val="l"/>
        <c:majorGridlines/>
        <c:numFmt formatCode="General" sourceLinked="1"/>
        <c:tickLblPos val="nextTo"/>
        <c:crossAx val="116189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Английский язык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76"/>
          <c:w val="0.90400133829254303"/>
          <c:h val="0.586317957412257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60.7</c:v>
                </c:pt>
                <c:pt idx="1">
                  <c:v>73.599999999999994</c:v>
                </c:pt>
                <c:pt idx="2">
                  <c:v>72.2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16224000"/>
        <c:axId val="116225536"/>
        <c:axId val="0"/>
      </c:bar3DChart>
      <c:catAx>
        <c:axId val="116224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6225536"/>
        <c:crosses val="autoZero"/>
        <c:auto val="1"/>
        <c:lblAlgn val="ctr"/>
        <c:lblOffset val="100"/>
      </c:catAx>
      <c:valAx>
        <c:axId val="116225536"/>
        <c:scaling>
          <c:orientation val="minMax"/>
        </c:scaling>
        <c:axPos val="l"/>
        <c:majorGridlines/>
        <c:numFmt formatCode="General" sourceLinked="1"/>
        <c:tickLblPos val="nextTo"/>
        <c:crossAx val="1162240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Английский язык 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06400384"/>
        <c:axId val="106402176"/>
        <c:axId val="0"/>
      </c:bar3DChart>
      <c:catAx>
        <c:axId val="106400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6402176"/>
        <c:crosses val="autoZero"/>
        <c:auto val="1"/>
        <c:lblAlgn val="ctr"/>
        <c:lblOffset val="100"/>
      </c:catAx>
      <c:valAx>
        <c:axId val="106402176"/>
        <c:scaling>
          <c:orientation val="minMax"/>
        </c:scaling>
        <c:axPos val="l"/>
        <c:majorGridlines/>
        <c:numFmt formatCode="General" sourceLinked="1"/>
        <c:tickLblPos val="nextTo"/>
        <c:crossAx val="106400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err="1" smtClean="0"/>
              <a:t>Справляемость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3">
                  <c:v>География</c:v>
                </c:pt>
                <c:pt idx="4">
                  <c:v>Биология</c:v>
                </c:pt>
                <c:pt idx="5">
                  <c:v>Математика баз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  <c:pt idx="10">
                  <c:v>Литература</c:v>
                </c:pt>
                <c:pt idx="11">
                  <c:v>Английский язык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96.6</c:v>
                </c:pt>
                <c:pt idx="7">
                  <c:v>95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FC-4AF9-8966-06A355BAC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3">
                  <c:v>География</c:v>
                </c:pt>
                <c:pt idx="4">
                  <c:v>Биология</c:v>
                </c:pt>
                <c:pt idx="5">
                  <c:v>Математика баз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  <c:pt idx="10">
                  <c:v>Литература</c:v>
                </c:pt>
                <c:pt idx="11">
                  <c:v>Английский язык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FC-4AF9-8966-06A355BAC9CA}"/>
            </c:ext>
          </c:extLst>
        </c:ser>
        <c:shape val="cylinder"/>
        <c:axId val="116306304"/>
        <c:axId val="116307840"/>
        <c:axId val="0"/>
      </c:bar3DChart>
      <c:catAx>
        <c:axId val="116306304"/>
        <c:scaling>
          <c:orientation val="minMax"/>
        </c:scaling>
        <c:axPos val="b"/>
        <c:numFmt formatCode="General" sourceLinked="0"/>
        <c:tickLblPos val="nextTo"/>
        <c:crossAx val="116307840"/>
        <c:crosses val="autoZero"/>
        <c:auto val="1"/>
        <c:lblAlgn val="ctr"/>
        <c:lblOffset val="100"/>
      </c:catAx>
      <c:valAx>
        <c:axId val="116307840"/>
        <c:scaling>
          <c:orientation val="minMax"/>
        </c:scaling>
        <c:axPos val="l"/>
        <c:majorGridlines/>
        <c:numFmt formatCode="General" sourceLinked="1"/>
        <c:tickLblPos val="nextTo"/>
        <c:crossAx val="1163063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русскому языку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34729722469300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67.5</c:v>
                </c:pt>
                <c:pt idx="1">
                  <c:v>67.61999999999999</c:v>
                </c:pt>
                <c:pt idx="2">
                  <c:v>66</c:v>
                </c:pt>
                <c:pt idx="3">
                  <c:v>79.8</c:v>
                </c:pt>
                <c:pt idx="4">
                  <c:v>64.400000000000006</c:v>
                </c:pt>
                <c:pt idx="5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F0-4910-810F-088549BE91A4}"/>
            </c:ext>
          </c:extLst>
        </c:ser>
        <c:shape val="cylinder"/>
        <c:axId val="82313984"/>
        <c:axId val="82315520"/>
        <c:axId val="0"/>
      </c:bar3DChart>
      <c:catAx>
        <c:axId val="82313984"/>
        <c:scaling>
          <c:orientation val="minMax"/>
        </c:scaling>
        <c:axPos val="b"/>
        <c:numFmt formatCode="General" sourceLinked="1"/>
        <c:tickLblPos val="nextTo"/>
        <c:crossAx val="82315520"/>
        <c:crosses val="autoZero"/>
        <c:auto val="1"/>
        <c:lblAlgn val="ctr"/>
        <c:lblOffset val="100"/>
      </c:catAx>
      <c:valAx>
        <c:axId val="82315520"/>
        <c:scaling>
          <c:orientation val="minMax"/>
        </c:scaling>
        <c:axPos val="l"/>
        <c:majorGridlines/>
        <c:numFmt formatCode="General" sourceLinked="1"/>
        <c:tickLblPos val="nextTo"/>
        <c:crossAx val="82313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Математика- профильный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28"/>
          <c:w val="0.90400133829254303"/>
          <c:h val="0.346582003310211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</c:v>
                </c:pt>
                <c:pt idx="1">
                  <c:v>53.3</c:v>
                </c:pt>
                <c:pt idx="2">
                  <c:v>51.3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82357632"/>
        <c:axId val="82363520"/>
        <c:axId val="0"/>
      </c:bar3DChart>
      <c:catAx>
        <c:axId val="82357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2363520"/>
        <c:crosses val="autoZero"/>
        <c:auto val="1"/>
        <c:lblAlgn val="ctr"/>
        <c:lblOffset val="100"/>
      </c:catAx>
      <c:valAx>
        <c:axId val="82363520"/>
        <c:scaling>
          <c:orientation val="minMax"/>
        </c:scaling>
        <c:axPos val="l"/>
        <c:majorGridlines/>
        <c:numFmt formatCode="General" sourceLinked="1"/>
        <c:tickLblPos val="nextTo"/>
        <c:crossAx val="823576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 – проф. уровень(ср.балл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  <c:pt idx="1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99527680"/>
        <c:axId val="99541760"/>
        <c:axId val="0"/>
      </c:bar3DChart>
      <c:catAx>
        <c:axId val="99527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9541760"/>
        <c:crosses val="autoZero"/>
        <c:auto val="1"/>
        <c:lblAlgn val="ctr"/>
        <c:lblOffset val="100"/>
      </c:catAx>
      <c:valAx>
        <c:axId val="99541760"/>
        <c:scaling>
          <c:orientation val="minMax"/>
        </c:scaling>
        <c:axPos val="l"/>
        <c:majorGridlines/>
        <c:numFmt formatCode="General" sourceLinked="1"/>
        <c:tickLblPos val="nextTo"/>
        <c:crossAx val="99527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результатов по математике проф.уровня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4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</c:v>
                </c:pt>
                <c:pt idx="1">
                  <c:v>48</c:v>
                </c:pt>
                <c:pt idx="2">
                  <c:v>47.4</c:v>
                </c:pt>
                <c:pt idx="3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98608640"/>
        <c:axId val="98610176"/>
        <c:axId val="0"/>
      </c:bar3DChart>
      <c:catAx>
        <c:axId val="98608640"/>
        <c:scaling>
          <c:orientation val="minMax"/>
        </c:scaling>
        <c:axPos val="b"/>
        <c:numFmt formatCode="General" sourceLinked="1"/>
        <c:tickLblPos val="nextTo"/>
        <c:crossAx val="98610176"/>
        <c:crosses val="autoZero"/>
        <c:auto val="1"/>
        <c:lblAlgn val="ctr"/>
        <c:lblOffset val="100"/>
      </c:catAx>
      <c:valAx>
        <c:axId val="98610176"/>
        <c:scaling>
          <c:orientation val="minMax"/>
        </c:scaling>
        <c:axPos val="l"/>
        <c:majorGridlines/>
        <c:numFmt formatCode="General" sourceLinked="1"/>
        <c:tickLblPos val="nextTo"/>
        <c:crossAx val="98608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Математика- базовый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34"/>
          <c:w val="0.90400133829254303"/>
          <c:h val="0.346582003310211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4.33</c:v>
                </c:pt>
                <c:pt idx="2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98667520"/>
        <c:axId val="98673408"/>
        <c:axId val="0"/>
      </c:bar3DChart>
      <c:catAx>
        <c:axId val="98667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673408"/>
        <c:crosses val="autoZero"/>
        <c:auto val="1"/>
        <c:lblAlgn val="ctr"/>
        <c:lblOffset val="100"/>
      </c:catAx>
      <c:valAx>
        <c:axId val="98673408"/>
        <c:scaling>
          <c:orientation val="minMax"/>
        </c:scaling>
        <c:axPos val="l"/>
        <c:majorGridlines/>
        <c:numFmt formatCode="General" sourceLinked="1"/>
        <c:tickLblPos val="nextTo"/>
        <c:crossAx val="986675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Математика- </a:t>
            </a:r>
            <a:r>
              <a:rPr lang="ru-RU" dirty="0" err="1" smtClean="0"/>
              <a:t>баз.уровень</a:t>
            </a:r>
            <a:r>
              <a:rPr lang="ru-RU" dirty="0" smtClean="0"/>
              <a:t>(ср.балл по классам)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111027712"/>
        <c:axId val="111044096"/>
        <c:axId val="0"/>
      </c:bar3DChart>
      <c:catAx>
        <c:axId val="111027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1044096"/>
        <c:crosses val="autoZero"/>
        <c:auto val="1"/>
        <c:lblAlgn val="ctr"/>
        <c:lblOffset val="100"/>
      </c:catAx>
      <c:valAx>
        <c:axId val="111044096"/>
        <c:scaling>
          <c:orientation val="minMax"/>
        </c:scaling>
        <c:axPos val="l"/>
        <c:majorGridlines/>
        <c:numFmt formatCode="General" sourceLinked="1"/>
        <c:tickLblPos val="nextTo"/>
        <c:crossAx val="1110277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0.64776</cdr:x>
      <cdr:y>0.36407</cdr:y>
    </cdr:from>
    <cdr:to>
      <cdr:x>0.65302</cdr:x>
      <cdr:y>0.37305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5626968" y="185277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87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F521B0-F770-4F23-AE98-EC8F58272D6B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Анализ результатов ГИА-11 </a:t>
            </a:r>
            <a:br>
              <a:rPr lang="ru-RU" sz="3600" dirty="0" smtClean="0"/>
            </a:br>
            <a:r>
              <a:rPr lang="ru-RU" sz="3600" dirty="0" smtClean="0"/>
              <a:t>за 2017-2018 </a:t>
            </a:r>
            <a:br>
              <a:rPr lang="ru-RU" sz="3600" dirty="0" smtClean="0"/>
            </a:br>
            <a:r>
              <a:rPr lang="ru-RU" sz="3600" dirty="0" smtClean="0"/>
              <a:t>учебный год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772400" cy="914400"/>
          </a:xfrm>
        </p:spPr>
        <p:txBody>
          <a:bodyPr/>
          <a:lstStyle/>
          <a:p>
            <a:pPr algn="r"/>
            <a:r>
              <a:rPr lang="ru-RU" dirty="0" smtClean="0"/>
              <a:t>30.08.2018</a:t>
            </a:r>
          </a:p>
          <a:p>
            <a:pPr algn="r"/>
            <a:r>
              <a:rPr lang="ru-RU" dirty="0" smtClean="0"/>
              <a:t>заместитель директора по УВР О.В.Полякова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9573858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56827595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263375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227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4992768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284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0327072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442983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21166826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111221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895577"/>
              </p:ext>
            </p:extLst>
          </p:nvPr>
        </p:nvGraphicFramePr>
        <p:xfrm>
          <a:off x="600220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7943983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7943983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7943983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7943983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709224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081419"/>
              </p:ext>
            </p:extLst>
          </p:nvPr>
        </p:nvGraphicFramePr>
        <p:xfrm>
          <a:off x="457200" y="1484784"/>
          <a:ext cx="8686800" cy="508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630967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02927734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02927734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1438</TotalTime>
  <Words>357</Words>
  <Application>Microsoft Office PowerPoint</Application>
  <PresentationFormat>Экран (4:3)</PresentationFormat>
  <Paragraphs>87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Аспект</vt:lpstr>
      <vt:lpstr>Анализ результатов ГИА-11  за 2017-2018  учебный год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работы  за 2011-2012  учебный год</dc:title>
  <dc:creator>Анна</dc:creator>
  <cp:lastModifiedBy>sc16</cp:lastModifiedBy>
  <cp:revision>298</cp:revision>
  <dcterms:created xsi:type="dcterms:W3CDTF">2012-08-29T21:13:05Z</dcterms:created>
  <dcterms:modified xsi:type="dcterms:W3CDTF">2018-10-11T19:04:10Z</dcterms:modified>
</cp:coreProperties>
</file>