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0" r:id="rId3"/>
    <p:sldId id="369" r:id="rId4"/>
    <p:sldId id="315" r:id="rId5"/>
    <p:sldId id="258" r:id="rId6"/>
    <p:sldId id="291" r:id="rId7"/>
    <p:sldId id="371" r:id="rId8"/>
    <p:sldId id="259" r:id="rId9"/>
    <p:sldId id="351" r:id="rId10"/>
    <p:sldId id="373" r:id="rId11"/>
    <p:sldId id="355" r:id="rId12"/>
    <p:sldId id="413" r:id="rId13"/>
    <p:sldId id="295" r:id="rId14"/>
    <p:sldId id="357" r:id="rId15"/>
    <p:sldId id="262" r:id="rId16"/>
    <p:sldId id="335" r:id="rId17"/>
    <p:sldId id="359" r:id="rId18"/>
    <p:sldId id="337" r:id="rId19"/>
    <p:sldId id="322" r:id="rId20"/>
    <p:sldId id="361" r:id="rId21"/>
    <p:sldId id="260" r:id="rId22"/>
    <p:sldId id="314" r:id="rId23"/>
    <p:sldId id="363" r:id="rId24"/>
    <p:sldId id="287" r:id="rId25"/>
    <p:sldId id="293" r:id="rId26"/>
    <p:sldId id="365" r:id="rId27"/>
    <p:sldId id="288" r:id="rId28"/>
    <p:sldId id="294" r:id="rId29"/>
    <p:sldId id="367" r:id="rId30"/>
    <p:sldId id="263" r:id="rId31"/>
    <p:sldId id="387" r:id="rId32"/>
    <p:sldId id="391" r:id="rId33"/>
    <p:sldId id="395" r:id="rId34"/>
    <p:sldId id="397" r:id="rId35"/>
    <p:sldId id="401" r:id="rId36"/>
    <p:sldId id="403" r:id="rId37"/>
    <p:sldId id="405" r:id="rId38"/>
    <p:sldId id="409" r:id="rId39"/>
    <p:sldId id="411" r:id="rId40"/>
    <p:sldId id="289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Русский язык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Средняя школа №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73.7</c:v>
                </c:pt>
                <c:pt idx="2">
                  <c:v>73.040000000000006</c:v>
                </c:pt>
                <c:pt idx="3">
                  <c:v>69.5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60943360"/>
        <c:axId val="60945152"/>
        <c:axId val="0"/>
      </c:bar3DChart>
      <c:catAx>
        <c:axId val="609433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0945152"/>
        <c:crosses val="autoZero"/>
        <c:auto val="1"/>
        <c:lblAlgn val="ctr"/>
        <c:lblOffset val="100"/>
      </c:catAx>
      <c:valAx>
        <c:axId val="60945152"/>
        <c:scaling>
          <c:orientation val="minMax"/>
        </c:scaling>
        <c:axPos val="l"/>
        <c:majorGridlines/>
        <c:numFmt formatCode="General" sourceLinked="1"/>
        <c:tickLblPos val="nextTo"/>
        <c:crossAx val="609433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математике базового уровня в средней школе № 28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4.3</c:v>
                </c:pt>
                <c:pt idx="1">
                  <c:v>4.5999999999999996</c:v>
                </c:pt>
                <c:pt idx="2">
                  <c:v>4.2</c:v>
                </c:pt>
                <c:pt idx="3">
                  <c:v>4</c:v>
                </c:pt>
                <c:pt idx="4">
                  <c:v>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7A-4C67-AB2C-ECFACFEEA6B4}"/>
            </c:ext>
          </c:extLst>
        </c:ser>
        <c:shape val="cylinder"/>
        <c:axId val="104150528"/>
        <c:axId val="104152064"/>
        <c:axId val="0"/>
      </c:bar3DChart>
      <c:catAx>
        <c:axId val="104150528"/>
        <c:scaling>
          <c:orientation val="minMax"/>
        </c:scaling>
        <c:axPos val="b"/>
        <c:numFmt formatCode="General" sourceLinked="1"/>
        <c:tickLblPos val="nextTo"/>
        <c:crossAx val="104152064"/>
        <c:crosses val="autoZero"/>
        <c:auto val="1"/>
        <c:lblAlgn val="ctr"/>
        <c:lblOffset val="100"/>
      </c:catAx>
      <c:valAx>
        <c:axId val="104152064"/>
        <c:scaling>
          <c:orientation val="minMax"/>
        </c:scaling>
        <c:axPos val="l"/>
        <c:majorGridlines/>
        <c:numFmt formatCode="General" sourceLinked="1"/>
        <c:tickLblPos val="nextTo"/>
        <c:crossAx val="1041505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математике</a:t>
            </a:r>
          </a:p>
          <a:p>
            <a:pPr>
              <a:defRPr/>
            </a:pPr>
            <a:r>
              <a:rPr lang="ru-RU" dirty="0"/>
              <a:t>во Фрунзенском районе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СШ 28</c:v>
                </c:pt>
                <c:pt idx="1">
                  <c:v>СШ 23</c:v>
                </c:pt>
                <c:pt idx="2">
                  <c:v>гимн 1</c:v>
                </c:pt>
                <c:pt idx="3">
                  <c:v>СШ 89</c:v>
                </c:pt>
                <c:pt idx="4">
                  <c:v>гимн 1</c:v>
                </c:pt>
                <c:pt idx="5">
                  <c:v>СШ 18</c:v>
                </c:pt>
                <c:pt idx="6">
                  <c:v>СШ 88</c:v>
                </c:pt>
                <c:pt idx="7">
                  <c:v>СШ 21</c:v>
                </c:pt>
                <c:pt idx="8">
                  <c:v>СШ 68</c:v>
                </c:pt>
                <c:pt idx="9">
                  <c:v>СШ 78</c:v>
                </c:pt>
                <c:pt idx="10">
                  <c:v>СШ 14</c:v>
                </c:pt>
                <c:pt idx="11">
                  <c:v>СШ 68</c:v>
                </c:pt>
                <c:pt idx="12">
                  <c:v>СШ 66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1.08</c:v>
                </c:pt>
                <c:pt idx="1">
                  <c:v>1.02</c:v>
                </c:pt>
                <c:pt idx="2">
                  <c:v>1.01</c:v>
                </c:pt>
                <c:pt idx="3">
                  <c:v>1.01</c:v>
                </c:pt>
                <c:pt idx="4">
                  <c:v>1.01</c:v>
                </c:pt>
                <c:pt idx="5">
                  <c:v>0.99</c:v>
                </c:pt>
                <c:pt idx="6">
                  <c:v>0.9700000000000002</c:v>
                </c:pt>
                <c:pt idx="7">
                  <c:v>0.89</c:v>
                </c:pt>
                <c:pt idx="8">
                  <c:v>0.89</c:v>
                </c:pt>
                <c:pt idx="9">
                  <c:v>0.89</c:v>
                </c:pt>
                <c:pt idx="10">
                  <c:v>0.87000000000000022</c:v>
                </c:pt>
                <c:pt idx="11">
                  <c:v>0.8</c:v>
                </c:pt>
                <c:pt idx="12">
                  <c:v>0.64000000000000024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4198144"/>
        <c:axId val="104199680"/>
        <c:axId val="0"/>
      </c:bar3DChart>
      <c:catAx>
        <c:axId val="104198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4199680"/>
        <c:crosses val="autoZero"/>
        <c:auto val="1"/>
        <c:lblAlgn val="ctr"/>
        <c:lblOffset val="100"/>
      </c:catAx>
      <c:valAx>
        <c:axId val="104199680"/>
        <c:scaling>
          <c:orientation val="minMax"/>
        </c:scaling>
        <c:axPos val="l"/>
        <c:majorGridlines/>
        <c:numFmt formatCode="General" sourceLinked="1"/>
        <c:tickLblPos val="nextTo"/>
        <c:crossAx val="1041981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История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61.4</c:v>
                </c:pt>
                <c:pt idx="2">
                  <c:v>59.84</c:v>
                </c:pt>
                <c:pt idx="3">
                  <c:v>55.3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18-47E6-9787-19C87D02509D}"/>
            </c:ext>
          </c:extLst>
        </c:ser>
        <c:shape val="cylinder"/>
        <c:axId val="80029952"/>
        <c:axId val="80031744"/>
        <c:axId val="0"/>
      </c:bar3DChart>
      <c:catAx>
        <c:axId val="80029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0031744"/>
        <c:crosses val="autoZero"/>
        <c:auto val="1"/>
        <c:lblAlgn val="ctr"/>
        <c:lblOffset val="100"/>
      </c:catAx>
      <c:valAx>
        <c:axId val="80031744"/>
        <c:scaling>
          <c:orientation val="minMax"/>
        </c:scaling>
        <c:axPos val="l"/>
        <c:majorGridlines/>
        <c:numFmt formatCode="General" sourceLinked="1"/>
        <c:tickLblPos val="nextTo"/>
        <c:crossAx val="800299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истории</a:t>
            </a:r>
          </a:p>
          <a:p>
            <a:pPr>
              <a:defRPr/>
            </a:pPr>
            <a:r>
              <a:rPr lang="ru-RU" dirty="0"/>
              <a:t>во Фрунзенском районе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СШ 68</c:v>
                </c:pt>
                <c:pt idx="1">
                  <c:v>СШ 18</c:v>
                </c:pt>
                <c:pt idx="2">
                  <c:v>СШ 78</c:v>
                </c:pt>
                <c:pt idx="3">
                  <c:v>СШ 23</c:v>
                </c:pt>
                <c:pt idx="4">
                  <c:v>СШ 21</c:v>
                </c:pt>
                <c:pt idx="5">
                  <c:v>гимн 1</c:v>
                </c:pt>
                <c:pt idx="6">
                  <c:v>СШ 28</c:v>
                </c:pt>
                <c:pt idx="7">
                  <c:v>СШ 89</c:v>
                </c:pt>
                <c:pt idx="8">
                  <c:v>СШ 88</c:v>
                </c:pt>
                <c:pt idx="9">
                  <c:v>СШ 14</c:v>
                </c:pt>
                <c:pt idx="10">
                  <c:v>СШ 6</c:v>
                </c:pt>
                <c:pt idx="11">
                  <c:v>СШ 66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1.3800000000000001</c:v>
                </c:pt>
                <c:pt idx="1">
                  <c:v>1.24</c:v>
                </c:pt>
                <c:pt idx="2">
                  <c:v>1.21</c:v>
                </c:pt>
                <c:pt idx="3">
                  <c:v>1.1200000000000001</c:v>
                </c:pt>
                <c:pt idx="4">
                  <c:v>1.08</c:v>
                </c:pt>
                <c:pt idx="5">
                  <c:v>1.07</c:v>
                </c:pt>
                <c:pt idx="6">
                  <c:v>1.01</c:v>
                </c:pt>
                <c:pt idx="7">
                  <c:v>0.99</c:v>
                </c:pt>
                <c:pt idx="8">
                  <c:v>0.91</c:v>
                </c:pt>
                <c:pt idx="9">
                  <c:v>0.9</c:v>
                </c:pt>
                <c:pt idx="10">
                  <c:v>0.87000000000000022</c:v>
                </c:pt>
                <c:pt idx="11">
                  <c:v>0.8500000000000002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4219392"/>
        <c:axId val="104220928"/>
        <c:axId val="0"/>
      </c:bar3DChart>
      <c:catAx>
        <c:axId val="104219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4220928"/>
        <c:crosses val="autoZero"/>
        <c:auto val="1"/>
        <c:lblAlgn val="ctr"/>
        <c:lblOffset val="100"/>
      </c:catAx>
      <c:valAx>
        <c:axId val="104220928"/>
        <c:scaling>
          <c:orientation val="minMax"/>
        </c:scaling>
        <c:axPos val="l"/>
        <c:majorGridlines/>
        <c:numFmt formatCode="General" sourceLinked="1"/>
        <c:tickLblPos val="nextTo"/>
        <c:crossAx val="1042193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История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57</c:v>
                </c:pt>
                <c:pt idx="1">
                  <c:v>68</c:v>
                </c:pt>
                <c:pt idx="2">
                  <c:v>60</c:v>
                </c:pt>
                <c:pt idx="3">
                  <c:v>59.4</c:v>
                </c:pt>
                <c:pt idx="4">
                  <c:v>40</c:v>
                </c:pt>
                <c:pt idx="5">
                  <c:v>69</c:v>
                </c:pt>
                <c:pt idx="6">
                  <c:v>61.4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8B-4B19-A517-E827361D6C7F}"/>
            </c:ext>
          </c:extLst>
        </c:ser>
        <c:shape val="cylinder"/>
        <c:axId val="104254464"/>
        <c:axId val="104256256"/>
        <c:axId val="0"/>
      </c:bar3DChart>
      <c:catAx>
        <c:axId val="104254464"/>
        <c:scaling>
          <c:orientation val="minMax"/>
        </c:scaling>
        <c:axPos val="b"/>
        <c:numFmt formatCode="General" sourceLinked="1"/>
        <c:tickLblPos val="nextTo"/>
        <c:crossAx val="104256256"/>
        <c:crosses val="autoZero"/>
        <c:auto val="1"/>
        <c:lblAlgn val="ctr"/>
        <c:lblOffset val="100"/>
      </c:catAx>
      <c:valAx>
        <c:axId val="104256256"/>
        <c:scaling>
          <c:orientation val="minMax"/>
        </c:scaling>
        <c:axPos val="l"/>
        <c:majorGridlines/>
        <c:numFmt formatCode="General" sourceLinked="1"/>
        <c:tickLblPos val="nextTo"/>
        <c:crossAx val="1042544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Информатика и ИКТ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66.8</c:v>
                </c:pt>
                <c:pt idx="2">
                  <c:v>67</c:v>
                </c:pt>
                <c:pt idx="3">
                  <c:v>62.4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C5-4935-B15B-BA82403F01F0}"/>
            </c:ext>
          </c:extLst>
        </c:ser>
        <c:shape val="cylinder"/>
        <c:axId val="106624512"/>
        <c:axId val="106626048"/>
        <c:axId val="0"/>
      </c:bar3DChart>
      <c:catAx>
        <c:axId val="106624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6626048"/>
        <c:crosses val="autoZero"/>
        <c:auto val="1"/>
        <c:lblAlgn val="ctr"/>
        <c:lblOffset val="100"/>
      </c:catAx>
      <c:valAx>
        <c:axId val="106626048"/>
        <c:scaling>
          <c:orientation val="minMax"/>
        </c:scaling>
        <c:axPos val="l"/>
        <c:majorGridlines/>
        <c:numFmt formatCode="General" sourceLinked="1"/>
        <c:tickLblPos val="nextTo"/>
        <c:crossAx val="1066245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информатике и ИКТ</a:t>
            </a:r>
          </a:p>
          <a:p>
            <a:pPr>
              <a:defRPr/>
            </a:pPr>
            <a:r>
              <a:rPr lang="ru-RU" dirty="0"/>
              <a:t>во Фрунзенском районе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СШ 23</c:v>
                </c:pt>
                <c:pt idx="1">
                  <c:v>СШ 14</c:v>
                </c:pt>
                <c:pt idx="2">
                  <c:v>СШ 21</c:v>
                </c:pt>
                <c:pt idx="3">
                  <c:v>СШ 28</c:v>
                </c:pt>
                <c:pt idx="4">
                  <c:v>СШ 89</c:v>
                </c:pt>
                <c:pt idx="5">
                  <c:v>гимн 1</c:v>
                </c:pt>
                <c:pt idx="6">
                  <c:v>СШ 88</c:v>
                </c:pt>
                <c:pt idx="7">
                  <c:v>СШ 18</c:v>
                </c:pt>
                <c:pt idx="8">
                  <c:v>СШ 6</c:v>
                </c:pt>
                <c:pt idx="9">
                  <c:v>СШ 68</c:v>
                </c:pt>
                <c:pt idx="10">
                  <c:v>СШ 78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1.2</c:v>
                </c:pt>
                <c:pt idx="1">
                  <c:v>0.9700000000000002</c:v>
                </c:pt>
                <c:pt idx="2">
                  <c:v>0.9700000000000002</c:v>
                </c:pt>
                <c:pt idx="3">
                  <c:v>0.96000000000000019</c:v>
                </c:pt>
                <c:pt idx="4">
                  <c:v>0.95000000000000018</c:v>
                </c:pt>
                <c:pt idx="5">
                  <c:v>0.95000000000000018</c:v>
                </c:pt>
                <c:pt idx="6">
                  <c:v>0.94000000000000017</c:v>
                </c:pt>
                <c:pt idx="7">
                  <c:v>0.88</c:v>
                </c:pt>
                <c:pt idx="8">
                  <c:v>0.87000000000000022</c:v>
                </c:pt>
                <c:pt idx="9">
                  <c:v>0.76000000000000023</c:v>
                </c:pt>
                <c:pt idx="10">
                  <c:v>0.68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6729472"/>
        <c:axId val="106731008"/>
        <c:axId val="0"/>
      </c:bar3DChart>
      <c:catAx>
        <c:axId val="106729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6731008"/>
        <c:crosses val="autoZero"/>
        <c:auto val="1"/>
        <c:lblAlgn val="ctr"/>
        <c:lblOffset val="100"/>
      </c:catAx>
      <c:valAx>
        <c:axId val="106731008"/>
        <c:scaling>
          <c:orientation val="minMax"/>
        </c:scaling>
        <c:axPos val="l"/>
        <c:majorGridlines/>
        <c:numFmt formatCode="General" sourceLinked="1"/>
        <c:tickLblPos val="nextTo"/>
        <c:crossAx val="1067294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информатике</a:t>
            </a:r>
            <a:r>
              <a:rPr lang="ru-RU" baseline="0" dirty="0"/>
              <a:t> и ИКТ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60</c:v>
                </c:pt>
                <c:pt idx="1">
                  <c:v>46</c:v>
                </c:pt>
                <c:pt idx="2">
                  <c:v>42</c:v>
                </c:pt>
                <c:pt idx="3">
                  <c:v>43</c:v>
                </c:pt>
                <c:pt idx="4">
                  <c:v>46.4</c:v>
                </c:pt>
                <c:pt idx="5">
                  <c:v>43</c:v>
                </c:pt>
                <c:pt idx="6">
                  <c:v>66.8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91-43A9-9CB8-4129189EE318}"/>
            </c:ext>
          </c:extLst>
        </c:ser>
        <c:shape val="cylinder"/>
        <c:axId val="106658048"/>
        <c:axId val="106672128"/>
        <c:axId val="0"/>
      </c:bar3DChart>
      <c:catAx>
        <c:axId val="106658048"/>
        <c:scaling>
          <c:orientation val="minMax"/>
        </c:scaling>
        <c:axPos val="b"/>
        <c:numFmt formatCode="General" sourceLinked="1"/>
        <c:tickLblPos val="nextTo"/>
        <c:crossAx val="106672128"/>
        <c:crosses val="autoZero"/>
        <c:auto val="1"/>
        <c:lblAlgn val="ctr"/>
        <c:lblOffset val="100"/>
      </c:catAx>
      <c:valAx>
        <c:axId val="106672128"/>
        <c:scaling>
          <c:orientation val="minMax"/>
        </c:scaling>
        <c:axPos val="l"/>
        <c:majorGridlines/>
        <c:numFmt formatCode="General" sourceLinked="1"/>
        <c:tickLblPos val="nextTo"/>
        <c:crossAx val="1066580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Обществознание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63.2</c:v>
                </c:pt>
                <c:pt idx="2">
                  <c:v>58.56</c:v>
                </c:pt>
                <c:pt idx="3">
                  <c:v>54.9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A6-4097-AB3C-7525B4AD56B7}"/>
            </c:ext>
          </c:extLst>
        </c:ser>
        <c:shape val="cylinder"/>
        <c:axId val="106783488"/>
        <c:axId val="106785024"/>
        <c:axId val="0"/>
      </c:bar3DChart>
      <c:catAx>
        <c:axId val="106783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6785024"/>
        <c:crosses val="autoZero"/>
        <c:auto val="1"/>
        <c:lblAlgn val="ctr"/>
        <c:lblOffset val="100"/>
      </c:catAx>
      <c:valAx>
        <c:axId val="106785024"/>
        <c:scaling>
          <c:orientation val="minMax"/>
        </c:scaling>
        <c:axPos val="l"/>
        <c:majorGridlines/>
        <c:numFmt formatCode="General" sourceLinked="1"/>
        <c:tickLblPos val="nextTo"/>
        <c:crossAx val="1067834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обществознанию</a:t>
            </a:r>
          </a:p>
          <a:p>
            <a:pPr>
              <a:defRPr/>
            </a:pPr>
            <a:r>
              <a:rPr lang="ru-RU" dirty="0"/>
              <a:t>во Фрунзенском районе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гимн 1</c:v>
                </c:pt>
                <c:pt idx="1">
                  <c:v>СШ 28</c:v>
                </c:pt>
                <c:pt idx="2">
                  <c:v>СШ 78</c:v>
                </c:pt>
                <c:pt idx="3">
                  <c:v>СШ 68</c:v>
                </c:pt>
                <c:pt idx="4">
                  <c:v>СШ 18</c:v>
                </c:pt>
                <c:pt idx="5">
                  <c:v>СШ 23</c:v>
                </c:pt>
                <c:pt idx="6">
                  <c:v>СШ 89</c:v>
                </c:pt>
                <c:pt idx="7">
                  <c:v>СШ 14</c:v>
                </c:pt>
                <c:pt idx="8">
                  <c:v>СШ 88</c:v>
                </c:pt>
                <c:pt idx="9">
                  <c:v>СШ 6</c:v>
                </c:pt>
                <c:pt idx="10">
                  <c:v>СШ 21</c:v>
                </c:pt>
                <c:pt idx="11">
                  <c:v>СШ 66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1.08</c:v>
                </c:pt>
                <c:pt idx="1">
                  <c:v>1.07</c:v>
                </c:pt>
                <c:pt idx="2">
                  <c:v>1.07</c:v>
                </c:pt>
                <c:pt idx="3">
                  <c:v>1.05</c:v>
                </c:pt>
                <c:pt idx="4">
                  <c:v>1.04</c:v>
                </c:pt>
                <c:pt idx="5">
                  <c:v>1.01</c:v>
                </c:pt>
                <c:pt idx="6">
                  <c:v>1.01</c:v>
                </c:pt>
                <c:pt idx="7">
                  <c:v>0.96000000000000019</c:v>
                </c:pt>
                <c:pt idx="8">
                  <c:v>0.94000000000000017</c:v>
                </c:pt>
                <c:pt idx="9">
                  <c:v>0.9</c:v>
                </c:pt>
                <c:pt idx="10">
                  <c:v>0.88</c:v>
                </c:pt>
                <c:pt idx="11">
                  <c:v>0.86000000000000021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6851328"/>
        <c:axId val="106857216"/>
        <c:axId val="0"/>
      </c:bar3DChart>
      <c:catAx>
        <c:axId val="106851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6857216"/>
        <c:crosses val="autoZero"/>
        <c:auto val="1"/>
        <c:lblAlgn val="ctr"/>
        <c:lblOffset val="100"/>
      </c:catAx>
      <c:valAx>
        <c:axId val="106857216"/>
        <c:scaling>
          <c:orientation val="minMax"/>
        </c:scaling>
        <c:axPos val="l"/>
        <c:majorGridlines/>
        <c:numFmt formatCode="General" sourceLinked="1"/>
        <c:tickLblPos val="nextTo"/>
        <c:crossAx val="1068513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Русский язык(ср.балл по классам)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</c:v>
                </c:pt>
                <c:pt idx="1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66786048"/>
        <c:axId val="66787584"/>
        <c:axId val="0"/>
      </c:bar3DChart>
      <c:catAx>
        <c:axId val="66786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6787584"/>
        <c:crosses val="autoZero"/>
        <c:auto val="1"/>
        <c:lblAlgn val="ctr"/>
        <c:lblOffset val="100"/>
      </c:catAx>
      <c:valAx>
        <c:axId val="66787584"/>
        <c:scaling>
          <c:orientation val="minMax"/>
        </c:scaling>
        <c:axPos val="l"/>
        <c:majorGridlines/>
        <c:numFmt formatCode="General" sourceLinked="1"/>
        <c:tickLblPos val="nextTo"/>
        <c:crossAx val="667860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обществознанию в средней школе № 28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61</c:v>
                </c:pt>
                <c:pt idx="1">
                  <c:v>64</c:v>
                </c:pt>
                <c:pt idx="2">
                  <c:v>62</c:v>
                </c:pt>
                <c:pt idx="3">
                  <c:v>61.2</c:v>
                </c:pt>
                <c:pt idx="4">
                  <c:v>59.1</c:v>
                </c:pt>
                <c:pt idx="5">
                  <c:v>65</c:v>
                </c:pt>
                <c:pt idx="6">
                  <c:v>63.2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68-41BA-996B-9B239CA63C7E}"/>
            </c:ext>
          </c:extLst>
        </c:ser>
        <c:shape val="cylinder"/>
        <c:axId val="106890752"/>
        <c:axId val="106892288"/>
        <c:axId val="0"/>
      </c:bar3DChart>
      <c:catAx>
        <c:axId val="106890752"/>
        <c:scaling>
          <c:orientation val="minMax"/>
        </c:scaling>
        <c:axPos val="b"/>
        <c:numFmt formatCode="General" sourceLinked="1"/>
        <c:tickLblPos val="nextTo"/>
        <c:crossAx val="106892288"/>
        <c:crosses val="autoZero"/>
        <c:auto val="1"/>
        <c:lblAlgn val="ctr"/>
        <c:lblOffset val="100"/>
      </c:catAx>
      <c:valAx>
        <c:axId val="106892288"/>
        <c:scaling>
          <c:orientation val="minMax"/>
        </c:scaling>
        <c:axPos val="l"/>
        <c:majorGridlines/>
        <c:numFmt formatCode="General" sourceLinked="1"/>
        <c:tickLblPos val="nextTo"/>
        <c:crossAx val="1068907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Химия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483693802869041"/>
          <c:w val="0.90400133829254303"/>
          <c:h val="0.416523851880153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53.4</c:v>
                </c:pt>
                <c:pt idx="2">
                  <c:v>57.75</c:v>
                </c:pt>
                <c:pt idx="3">
                  <c:v>56.7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34-4D22-AAA4-738508024C51}"/>
            </c:ext>
          </c:extLst>
        </c:ser>
        <c:shape val="cylinder"/>
        <c:axId val="107024384"/>
        <c:axId val="107025920"/>
        <c:axId val="0"/>
      </c:bar3DChart>
      <c:catAx>
        <c:axId val="107024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7025920"/>
        <c:crosses val="autoZero"/>
        <c:auto val="1"/>
        <c:lblAlgn val="ctr"/>
        <c:lblOffset val="100"/>
      </c:catAx>
      <c:valAx>
        <c:axId val="107025920"/>
        <c:scaling>
          <c:orientation val="minMax"/>
        </c:scaling>
        <c:axPos val="l"/>
        <c:majorGridlines/>
        <c:numFmt formatCode="General" sourceLinked="1"/>
        <c:tickLblPos val="nextTo"/>
        <c:crossAx val="1070243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химии</a:t>
            </a:r>
          </a:p>
          <a:p>
            <a:pPr>
              <a:defRPr/>
            </a:pPr>
            <a:r>
              <a:rPr lang="ru-RU" dirty="0"/>
              <a:t>во Фрунзенском районе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СШ 88</c:v>
                </c:pt>
                <c:pt idx="1">
                  <c:v>СШ 89</c:v>
                </c:pt>
                <c:pt idx="2">
                  <c:v>СШ 23</c:v>
                </c:pt>
                <c:pt idx="3">
                  <c:v>гимн 1</c:v>
                </c:pt>
                <c:pt idx="4">
                  <c:v>СШ 28</c:v>
                </c:pt>
                <c:pt idx="5">
                  <c:v>СШ 66</c:v>
                </c:pt>
                <c:pt idx="6">
                  <c:v>СШ 78</c:v>
                </c:pt>
                <c:pt idx="7">
                  <c:v>СШ 21</c:v>
                </c:pt>
                <c:pt idx="8">
                  <c:v>СШ 6</c:v>
                </c:pt>
                <c:pt idx="9">
                  <c:v>СШ 14</c:v>
                </c:pt>
                <c:pt idx="10">
                  <c:v>СШ 68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1.49</c:v>
                </c:pt>
                <c:pt idx="1">
                  <c:v>1.1800000000000004</c:v>
                </c:pt>
                <c:pt idx="2">
                  <c:v>1.08</c:v>
                </c:pt>
                <c:pt idx="3">
                  <c:v>1.07</c:v>
                </c:pt>
                <c:pt idx="4">
                  <c:v>0.9</c:v>
                </c:pt>
                <c:pt idx="5">
                  <c:v>0.86000000000000021</c:v>
                </c:pt>
                <c:pt idx="6">
                  <c:v>0.84000000000000019</c:v>
                </c:pt>
                <c:pt idx="7">
                  <c:v>0.81</c:v>
                </c:pt>
                <c:pt idx="8">
                  <c:v>0.74000000000000021</c:v>
                </c:pt>
                <c:pt idx="9">
                  <c:v>0.7200000000000002</c:v>
                </c:pt>
                <c:pt idx="10">
                  <c:v>0.67000000000000026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7071744"/>
        <c:axId val="107073536"/>
        <c:axId val="0"/>
      </c:bar3DChart>
      <c:catAx>
        <c:axId val="1070717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073536"/>
        <c:crosses val="autoZero"/>
        <c:auto val="1"/>
        <c:lblAlgn val="ctr"/>
        <c:lblOffset val="100"/>
      </c:catAx>
      <c:valAx>
        <c:axId val="107073536"/>
        <c:scaling>
          <c:orientation val="minMax"/>
        </c:scaling>
        <c:axPos val="l"/>
        <c:majorGridlines/>
        <c:numFmt formatCode="General" sourceLinked="1"/>
        <c:tickLblPos val="nextTo"/>
        <c:crossAx val="1070717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химии в средней школе № 28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67.66</c:v>
                </c:pt>
                <c:pt idx="1">
                  <c:v>56.25</c:v>
                </c:pt>
                <c:pt idx="2">
                  <c:v>51</c:v>
                </c:pt>
                <c:pt idx="3">
                  <c:v>46.5</c:v>
                </c:pt>
                <c:pt idx="4">
                  <c:v>20</c:v>
                </c:pt>
                <c:pt idx="5">
                  <c:v>47</c:v>
                </c:pt>
                <c:pt idx="6">
                  <c:v>53.4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2B6-43D9-84F3-8A2C91354DF6}"/>
            </c:ext>
          </c:extLst>
        </c:ser>
        <c:shape val="cylinder"/>
        <c:axId val="107018112"/>
        <c:axId val="107019648"/>
        <c:axId val="0"/>
      </c:bar3DChart>
      <c:catAx>
        <c:axId val="107018112"/>
        <c:scaling>
          <c:orientation val="minMax"/>
        </c:scaling>
        <c:axPos val="b"/>
        <c:numFmt formatCode="General" sourceLinked="1"/>
        <c:tickLblPos val="nextTo"/>
        <c:crossAx val="107019648"/>
        <c:crosses val="autoZero"/>
        <c:auto val="1"/>
        <c:lblAlgn val="ctr"/>
        <c:lblOffset val="100"/>
      </c:catAx>
      <c:valAx>
        <c:axId val="107019648"/>
        <c:scaling>
          <c:orientation val="minMax"/>
        </c:scaling>
        <c:axPos val="l"/>
        <c:majorGridlines/>
        <c:numFmt formatCode="General" sourceLinked="1"/>
        <c:tickLblPos val="nextTo"/>
        <c:crossAx val="1070181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Биология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57.3</c:v>
                </c:pt>
                <c:pt idx="2">
                  <c:v>56.04</c:v>
                </c:pt>
                <c:pt idx="3">
                  <c:v>52.2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EC-4C60-B958-4D072C420FEA}"/>
            </c:ext>
          </c:extLst>
        </c:ser>
        <c:shape val="cylinder"/>
        <c:axId val="107135360"/>
        <c:axId val="107136896"/>
        <c:axId val="0"/>
      </c:bar3DChart>
      <c:catAx>
        <c:axId val="1071353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136896"/>
        <c:crosses val="autoZero"/>
        <c:auto val="1"/>
        <c:lblAlgn val="ctr"/>
        <c:lblOffset val="100"/>
      </c:catAx>
      <c:valAx>
        <c:axId val="107136896"/>
        <c:scaling>
          <c:orientation val="minMax"/>
        </c:scaling>
        <c:axPos val="l"/>
        <c:majorGridlines/>
        <c:numFmt formatCode="General" sourceLinked="1"/>
        <c:tickLblPos val="nextTo"/>
        <c:crossAx val="1071353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биологии</a:t>
            </a:r>
          </a:p>
          <a:p>
            <a:pPr>
              <a:defRPr/>
            </a:pPr>
            <a:r>
              <a:rPr lang="ru-RU" dirty="0"/>
              <a:t>во Фрунзенском районе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СШ 88</c:v>
                </c:pt>
                <c:pt idx="1">
                  <c:v>СШ 23</c:v>
                </c:pt>
                <c:pt idx="2">
                  <c:v>гимн 1</c:v>
                </c:pt>
                <c:pt idx="3">
                  <c:v>СШ 28</c:v>
                </c:pt>
                <c:pt idx="4">
                  <c:v>СШ 89</c:v>
                </c:pt>
                <c:pt idx="5">
                  <c:v>Сш 78</c:v>
                </c:pt>
                <c:pt idx="6">
                  <c:v>СШ 21</c:v>
                </c:pt>
                <c:pt idx="7">
                  <c:v>СШ 66</c:v>
                </c:pt>
                <c:pt idx="8">
                  <c:v>СШ 14</c:v>
                </c:pt>
                <c:pt idx="9">
                  <c:v>СШ 18</c:v>
                </c:pt>
                <c:pt idx="10">
                  <c:v>СШ 68</c:v>
                </c:pt>
                <c:pt idx="11">
                  <c:v>СШ 6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1.1100000000000001</c:v>
                </c:pt>
                <c:pt idx="1">
                  <c:v>1.07</c:v>
                </c:pt>
                <c:pt idx="2">
                  <c:v>1.06</c:v>
                </c:pt>
                <c:pt idx="3">
                  <c:v>1.01</c:v>
                </c:pt>
                <c:pt idx="4">
                  <c:v>0.96000000000000008</c:v>
                </c:pt>
                <c:pt idx="5">
                  <c:v>0.91</c:v>
                </c:pt>
                <c:pt idx="6">
                  <c:v>0.91</c:v>
                </c:pt>
                <c:pt idx="7">
                  <c:v>0.8600000000000001</c:v>
                </c:pt>
                <c:pt idx="8">
                  <c:v>0.84000000000000008</c:v>
                </c:pt>
                <c:pt idx="9">
                  <c:v>0.83000000000000007</c:v>
                </c:pt>
                <c:pt idx="10">
                  <c:v>0.76000000000000012</c:v>
                </c:pt>
                <c:pt idx="11">
                  <c:v>0.76000000000000012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7170432"/>
        <c:axId val="107176320"/>
        <c:axId val="0"/>
      </c:bar3DChart>
      <c:catAx>
        <c:axId val="107170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176320"/>
        <c:crosses val="autoZero"/>
        <c:auto val="1"/>
        <c:lblAlgn val="ctr"/>
        <c:lblOffset val="100"/>
      </c:catAx>
      <c:valAx>
        <c:axId val="107176320"/>
        <c:scaling>
          <c:orientation val="minMax"/>
        </c:scaling>
        <c:axPos val="l"/>
        <c:majorGridlines/>
        <c:numFmt formatCode="General" sourceLinked="1"/>
        <c:tickLblPos val="nextTo"/>
        <c:crossAx val="1071704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биологии в средней школе № 28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64</c:v>
                </c:pt>
                <c:pt idx="1">
                  <c:v>60.83</c:v>
                </c:pt>
                <c:pt idx="2">
                  <c:v>47</c:v>
                </c:pt>
                <c:pt idx="3">
                  <c:v>65.599999999999994</c:v>
                </c:pt>
                <c:pt idx="4">
                  <c:v>52</c:v>
                </c:pt>
                <c:pt idx="5">
                  <c:v>60</c:v>
                </c:pt>
                <c:pt idx="6">
                  <c:v>57.3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1A-4F09-941B-1743EBE68992}"/>
            </c:ext>
          </c:extLst>
        </c:ser>
        <c:shape val="cylinder"/>
        <c:axId val="107238528"/>
        <c:axId val="107240064"/>
        <c:axId val="0"/>
      </c:bar3DChart>
      <c:catAx>
        <c:axId val="107238528"/>
        <c:scaling>
          <c:orientation val="minMax"/>
        </c:scaling>
        <c:axPos val="b"/>
        <c:numFmt formatCode="General" sourceLinked="1"/>
        <c:tickLblPos val="nextTo"/>
        <c:crossAx val="107240064"/>
        <c:crosses val="autoZero"/>
        <c:auto val="1"/>
        <c:lblAlgn val="ctr"/>
        <c:lblOffset val="100"/>
      </c:catAx>
      <c:valAx>
        <c:axId val="107240064"/>
        <c:scaling>
          <c:orientation val="minMax"/>
        </c:scaling>
        <c:axPos val="l"/>
        <c:majorGridlines/>
        <c:numFmt formatCode="General" sourceLinked="1"/>
        <c:tickLblPos val="nextTo"/>
        <c:crossAx val="1072385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Физика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62"/>
          <c:w val="0.90400133829254303"/>
          <c:h val="0.5863179574122577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</c:v>
                </c:pt>
                <c:pt idx="2">
                  <c:v>54.37</c:v>
                </c:pt>
                <c:pt idx="3">
                  <c:v>54.4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107359616"/>
        <c:axId val="107361408"/>
        <c:axId val="0"/>
      </c:bar3DChart>
      <c:catAx>
        <c:axId val="1073596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361408"/>
        <c:crosses val="autoZero"/>
        <c:auto val="1"/>
        <c:lblAlgn val="ctr"/>
        <c:lblOffset val="100"/>
      </c:catAx>
      <c:valAx>
        <c:axId val="107361408"/>
        <c:scaling>
          <c:orientation val="minMax"/>
        </c:scaling>
        <c:axPos val="l"/>
        <c:majorGridlines/>
        <c:numFmt formatCode="General" sourceLinked="1"/>
        <c:tickLblPos val="nextTo"/>
        <c:crossAx val="1073596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физике</a:t>
            </a:r>
          </a:p>
          <a:p>
            <a:pPr>
              <a:defRPr/>
            </a:pPr>
            <a:r>
              <a:rPr lang="ru-RU" dirty="0"/>
              <a:t>во Фрунзенском районе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2"/>
                <c:pt idx="0">
                  <c:v>СШ 89</c:v>
                </c:pt>
                <c:pt idx="1">
                  <c:v>СШ 18</c:v>
                </c:pt>
                <c:pt idx="2">
                  <c:v>гимн 1</c:v>
                </c:pt>
                <c:pt idx="3">
                  <c:v>СШ 88</c:v>
                </c:pt>
                <c:pt idx="4">
                  <c:v>СШ 14</c:v>
                </c:pt>
                <c:pt idx="5">
                  <c:v>СШ 28</c:v>
                </c:pt>
                <c:pt idx="6">
                  <c:v>СШ 23</c:v>
                </c:pt>
                <c:pt idx="7">
                  <c:v>СШ 78</c:v>
                </c:pt>
                <c:pt idx="8">
                  <c:v>СШ 6</c:v>
                </c:pt>
                <c:pt idx="9">
                  <c:v>СШ 66</c:v>
                </c:pt>
                <c:pt idx="10">
                  <c:v>СШ 21</c:v>
                </c:pt>
                <c:pt idx="11">
                  <c:v>СШ 68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1.06</c:v>
                </c:pt>
                <c:pt idx="1">
                  <c:v>1.04</c:v>
                </c:pt>
                <c:pt idx="2">
                  <c:v>1.03</c:v>
                </c:pt>
                <c:pt idx="3">
                  <c:v>1.02</c:v>
                </c:pt>
                <c:pt idx="4">
                  <c:v>0.95000000000000007</c:v>
                </c:pt>
                <c:pt idx="5">
                  <c:v>0.92</c:v>
                </c:pt>
                <c:pt idx="6">
                  <c:v>0.91</c:v>
                </c:pt>
                <c:pt idx="7">
                  <c:v>0.9</c:v>
                </c:pt>
                <c:pt idx="8">
                  <c:v>0.89</c:v>
                </c:pt>
                <c:pt idx="9">
                  <c:v>0.85000000000000009</c:v>
                </c:pt>
                <c:pt idx="10">
                  <c:v>0.8</c:v>
                </c:pt>
                <c:pt idx="11">
                  <c:v>0.78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7304832"/>
        <c:axId val="107306368"/>
        <c:axId val="0"/>
      </c:bar3DChart>
      <c:catAx>
        <c:axId val="1073048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306368"/>
        <c:crosses val="autoZero"/>
        <c:lblAlgn val="ctr"/>
        <c:lblOffset val="100"/>
      </c:catAx>
      <c:valAx>
        <c:axId val="107306368"/>
        <c:scaling>
          <c:orientation val="minMax"/>
        </c:scaling>
        <c:axPos val="l"/>
        <c:majorGridlines/>
        <c:numFmt formatCode="General" sourceLinked="1"/>
        <c:tickLblPos val="nextTo"/>
        <c:crossAx val="1073048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физике</a:t>
            </a:r>
            <a:r>
              <a:rPr lang="ru-RU" baseline="0" dirty="0"/>
              <a:t>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4264763779527631"/>
          <c:y val="0.14908945853134126"/>
          <c:w val="0.74148646349761838"/>
          <c:h val="0.4736359588517929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52</c:v>
                </c:pt>
                <c:pt idx="1">
                  <c:v>47.6</c:v>
                </c:pt>
                <c:pt idx="2">
                  <c:v>52</c:v>
                </c:pt>
                <c:pt idx="3">
                  <c:v>57</c:v>
                </c:pt>
                <c:pt idx="4">
                  <c:v>50.5</c:v>
                </c:pt>
                <c:pt idx="5">
                  <c:v>47</c:v>
                </c:pt>
                <c:pt idx="6">
                  <c:v>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8-44BD-8AEA-CFD174D6502D}"/>
            </c:ext>
          </c:extLst>
        </c:ser>
        <c:shape val="cylinder"/>
        <c:axId val="107336064"/>
        <c:axId val="107337600"/>
        <c:axId val="0"/>
      </c:bar3DChart>
      <c:catAx>
        <c:axId val="107336064"/>
        <c:scaling>
          <c:orientation val="minMax"/>
        </c:scaling>
        <c:axPos val="b"/>
        <c:numFmt formatCode="General" sourceLinked="1"/>
        <c:tickLblPos val="nextTo"/>
        <c:crossAx val="107337600"/>
        <c:crosses val="autoZero"/>
        <c:auto val="1"/>
        <c:lblAlgn val="ctr"/>
        <c:lblOffset val="100"/>
      </c:catAx>
      <c:valAx>
        <c:axId val="107337600"/>
        <c:scaling>
          <c:orientation val="minMax"/>
        </c:scaling>
        <c:axPos val="l"/>
        <c:majorGridlines/>
        <c:numFmt formatCode="General" sourceLinked="1"/>
        <c:tickLblPos val="nextTo"/>
        <c:crossAx val="1073360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русскому языку во Фрунзенском районе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СШ 18</c:v>
                </c:pt>
                <c:pt idx="1">
                  <c:v>гимн 1</c:v>
                </c:pt>
                <c:pt idx="2">
                  <c:v>СШ 23</c:v>
                </c:pt>
                <c:pt idx="3">
                  <c:v>СШ 28</c:v>
                </c:pt>
                <c:pt idx="4">
                  <c:v>СШ 88</c:v>
                </c:pt>
                <c:pt idx="5">
                  <c:v>СШ 89</c:v>
                </c:pt>
                <c:pt idx="6">
                  <c:v>СШ 21</c:v>
                </c:pt>
                <c:pt idx="7">
                  <c:v>СШ 78</c:v>
                </c:pt>
                <c:pt idx="8">
                  <c:v>СШ 14</c:v>
                </c:pt>
                <c:pt idx="9">
                  <c:v>СШ 68</c:v>
                </c:pt>
                <c:pt idx="10">
                  <c:v>СШ 68</c:v>
                </c:pt>
                <c:pt idx="11">
                  <c:v>СШ 66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1.0900000000000001</c:v>
                </c:pt>
                <c:pt idx="1">
                  <c:v>1.06</c:v>
                </c:pt>
                <c:pt idx="2">
                  <c:v>1.06</c:v>
                </c:pt>
                <c:pt idx="3">
                  <c:v>1</c:v>
                </c:pt>
                <c:pt idx="4">
                  <c:v>1</c:v>
                </c:pt>
                <c:pt idx="5">
                  <c:v>0.98</c:v>
                </c:pt>
                <c:pt idx="6">
                  <c:v>0.98</c:v>
                </c:pt>
                <c:pt idx="7">
                  <c:v>0.96000000000000019</c:v>
                </c:pt>
                <c:pt idx="8">
                  <c:v>0.95000000000000018</c:v>
                </c:pt>
                <c:pt idx="9">
                  <c:v>0.94000000000000017</c:v>
                </c:pt>
                <c:pt idx="10">
                  <c:v>0.92</c:v>
                </c:pt>
                <c:pt idx="11">
                  <c:v>0.84000000000000019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shape val="cylinder"/>
        <c:axId val="68383104"/>
        <c:axId val="68384640"/>
        <c:axId val="0"/>
      </c:bar3DChart>
      <c:catAx>
        <c:axId val="68383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8384640"/>
        <c:crosses val="autoZero"/>
        <c:auto val="1"/>
        <c:lblAlgn val="ctr"/>
        <c:lblOffset val="100"/>
      </c:catAx>
      <c:valAx>
        <c:axId val="68384640"/>
        <c:scaling>
          <c:orientation val="minMax"/>
        </c:scaling>
        <c:axPos val="l"/>
        <c:majorGridlines/>
        <c:numFmt formatCode="General" sourceLinked="1"/>
        <c:tickLblPos val="nextTo"/>
        <c:crossAx val="683831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География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73"/>
          <c:w val="0.90400133829254303"/>
          <c:h val="0.586317957412257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</c:v>
                </c:pt>
                <c:pt idx="2">
                  <c:v>59.34</c:v>
                </c:pt>
                <c:pt idx="3">
                  <c:v>57.2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107465344"/>
        <c:axId val="107471232"/>
        <c:axId val="0"/>
      </c:bar3DChart>
      <c:catAx>
        <c:axId val="107465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471232"/>
        <c:crosses val="autoZero"/>
        <c:auto val="1"/>
        <c:lblAlgn val="ctr"/>
        <c:lblOffset val="100"/>
      </c:catAx>
      <c:valAx>
        <c:axId val="107471232"/>
        <c:scaling>
          <c:orientation val="minMax"/>
        </c:scaling>
        <c:axPos val="l"/>
        <c:majorGridlines/>
        <c:numFmt formatCode="General" sourceLinked="1"/>
        <c:tickLblPos val="nextTo"/>
        <c:crossAx val="1074653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географии</a:t>
            </a:r>
          </a:p>
          <a:p>
            <a:pPr>
              <a:defRPr/>
            </a:pPr>
            <a:r>
              <a:rPr lang="ru-RU" dirty="0"/>
              <a:t>во Фрунзенском районе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3"/>
                <c:pt idx="0">
                  <c:v>СШ 28</c:v>
                </c:pt>
                <c:pt idx="1">
                  <c:v>СШ 89</c:v>
                </c:pt>
                <c:pt idx="2">
                  <c:v>СШ 88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1.31</c:v>
                </c:pt>
                <c:pt idx="1">
                  <c:v>1.04</c:v>
                </c:pt>
                <c:pt idx="2">
                  <c:v>1.03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7549824"/>
        <c:axId val="107551360"/>
        <c:axId val="0"/>
      </c:bar3DChart>
      <c:catAx>
        <c:axId val="10754982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600"/>
            </a:pPr>
            <a:endParaRPr lang="ru-RU"/>
          </a:p>
        </c:txPr>
        <c:crossAx val="107551360"/>
        <c:crosses val="autoZero"/>
        <c:auto val="1"/>
        <c:lblAlgn val="ctr"/>
        <c:lblOffset val="100"/>
      </c:catAx>
      <c:valAx>
        <c:axId val="107551360"/>
        <c:scaling>
          <c:orientation val="minMax"/>
        </c:scaling>
        <c:axPos val="l"/>
        <c:majorGridlines/>
        <c:numFmt formatCode="General" sourceLinked="1"/>
        <c:tickLblPos val="nextTo"/>
        <c:crossAx val="1075498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географии</a:t>
            </a:r>
            <a:r>
              <a:rPr lang="ru-RU" baseline="0" dirty="0"/>
              <a:t>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4264763779527637"/>
          <c:y val="0.20399095554680949"/>
          <c:w val="0.74148646349761838"/>
          <c:h val="0.4527210349410341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3">
                  <c:v>77</c:v>
                </c:pt>
                <c:pt idx="5">
                  <c:v>66</c:v>
                </c:pt>
                <c:pt idx="6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8-44BD-8AEA-CFD174D6502D}"/>
            </c:ext>
          </c:extLst>
        </c:ser>
        <c:shape val="cylinder"/>
        <c:axId val="107462016"/>
        <c:axId val="107590784"/>
        <c:axId val="0"/>
      </c:bar3DChart>
      <c:catAx>
        <c:axId val="107462016"/>
        <c:scaling>
          <c:orientation val="minMax"/>
        </c:scaling>
        <c:axPos val="b"/>
        <c:numFmt formatCode="General" sourceLinked="1"/>
        <c:tickLblPos val="nextTo"/>
        <c:crossAx val="107590784"/>
        <c:crosses val="autoZero"/>
        <c:auto val="1"/>
        <c:lblAlgn val="ctr"/>
        <c:lblOffset val="100"/>
      </c:catAx>
      <c:valAx>
        <c:axId val="107590784"/>
        <c:scaling>
          <c:orientation val="minMax"/>
        </c:scaling>
        <c:axPos val="l"/>
        <c:majorGridlines/>
        <c:numFmt formatCode="General" sourceLinked="1"/>
        <c:tickLblPos val="nextTo"/>
        <c:crossAx val="1074620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Литература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78"/>
          <c:w val="0.90400133829254303"/>
          <c:h val="0.5863179574122570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64.2</c:v>
                </c:pt>
                <c:pt idx="2">
                  <c:v>60.49</c:v>
                </c:pt>
                <c:pt idx="3">
                  <c:v>63.4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107661184"/>
        <c:axId val="107662720"/>
        <c:axId val="0"/>
      </c:bar3DChart>
      <c:catAx>
        <c:axId val="107661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662720"/>
        <c:crosses val="autoZero"/>
        <c:auto val="1"/>
        <c:lblAlgn val="ctr"/>
        <c:lblOffset val="100"/>
      </c:catAx>
      <c:valAx>
        <c:axId val="107662720"/>
        <c:scaling>
          <c:orientation val="minMax"/>
        </c:scaling>
        <c:axPos val="l"/>
        <c:majorGridlines/>
        <c:numFmt formatCode="General" sourceLinked="1"/>
        <c:tickLblPos val="nextTo"/>
        <c:crossAx val="1076611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литературе</a:t>
            </a:r>
          </a:p>
          <a:p>
            <a:pPr>
              <a:defRPr/>
            </a:pPr>
            <a:r>
              <a:rPr lang="ru-RU" dirty="0"/>
              <a:t>во Фрунзенском районе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СШ 78</c:v>
                </c:pt>
                <c:pt idx="1">
                  <c:v>СШ 28</c:v>
                </c:pt>
                <c:pt idx="2">
                  <c:v>СШ 88</c:v>
                </c:pt>
                <c:pt idx="3">
                  <c:v>гимн 1</c:v>
                </c:pt>
                <c:pt idx="4">
                  <c:v>СШ 23</c:v>
                </c:pt>
                <c:pt idx="5">
                  <c:v>СШ 18</c:v>
                </c:pt>
                <c:pt idx="6">
                  <c:v>СШ 6</c:v>
                </c:pt>
                <c:pt idx="7">
                  <c:v>СШ 14</c:v>
                </c:pt>
                <c:pt idx="8">
                  <c:v>СШ 21</c:v>
                </c:pt>
                <c:pt idx="9">
                  <c:v>СШ 89</c:v>
                </c:pt>
                <c:pt idx="10">
                  <c:v>СШ 66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1.1100000000000001</c:v>
                </c:pt>
                <c:pt idx="1">
                  <c:v>1.04</c:v>
                </c:pt>
                <c:pt idx="2">
                  <c:v>1.03</c:v>
                </c:pt>
                <c:pt idx="3">
                  <c:v>0.98</c:v>
                </c:pt>
                <c:pt idx="4">
                  <c:v>0.95000000000000007</c:v>
                </c:pt>
                <c:pt idx="5">
                  <c:v>0.95000000000000007</c:v>
                </c:pt>
                <c:pt idx="6">
                  <c:v>0.89</c:v>
                </c:pt>
                <c:pt idx="7">
                  <c:v>0.8600000000000001</c:v>
                </c:pt>
                <c:pt idx="8">
                  <c:v>0.82000000000000006</c:v>
                </c:pt>
                <c:pt idx="9">
                  <c:v>0.76000000000000012</c:v>
                </c:pt>
                <c:pt idx="10">
                  <c:v>0.71000000000000008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7721088"/>
        <c:axId val="107722624"/>
        <c:axId val="0"/>
      </c:bar3DChart>
      <c:catAx>
        <c:axId val="107721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722624"/>
        <c:crosses val="autoZero"/>
        <c:auto val="1"/>
        <c:lblAlgn val="ctr"/>
        <c:lblOffset val="100"/>
      </c:catAx>
      <c:valAx>
        <c:axId val="107722624"/>
        <c:scaling>
          <c:orientation val="minMax"/>
        </c:scaling>
        <c:axPos val="l"/>
        <c:majorGridlines/>
        <c:numFmt formatCode="General" sourceLinked="1"/>
        <c:tickLblPos val="nextTo"/>
        <c:crossAx val="1077210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литературе</a:t>
            </a:r>
            <a:r>
              <a:rPr lang="ru-RU" baseline="0" dirty="0"/>
              <a:t>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4264763779527645"/>
          <c:y val="0.20399095554680957"/>
          <c:w val="0.74148646349761838"/>
          <c:h val="0.4527210349410340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1">
                  <c:v>70.5</c:v>
                </c:pt>
                <c:pt idx="3">
                  <c:v>68</c:v>
                </c:pt>
                <c:pt idx="5">
                  <c:v>64</c:v>
                </c:pt>
                <c:pt idx="6">
                  <c:v>64.2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8-44BD-8AEA-CFD174D6502D}"/>
            </c:ext>
          </c:extLst>
        </c:ser>
        <c:shape val="cylinder"/>
        <c:axId val="107870848"/>
        <c:axId val="107741568"/>
        <c:axId val="0"/>
      </c:bar3DChart>
      <c:catAx>
        <c:axId val="107870848"/>
        <c:scaling>
          <c:orientation val="minMax"/>
        </c:scaling>
        <c:axPos val="b"/>
        <c:numFmt formatCode="General" sourceLinked="1"/>
        <c:tickLblPos val="nextTo"/>
        <c:crossAx val="107741568"/>
        <c:crosses val="autoZero"/>
        <c:auto val="1"/>
        <c:lblAlgn val="ctr"/>
        <c:lblOffset val="100"/>
      </c:catAx>
      <c:valAx>
        <c:axId val="107741568"/>
        <c:scaling>
          <c:orientation val="minMax"/>
        </c:scaling>
        <c:axPos val="l"/>
        <c:majorGridlines/>
        <c:numFmt formatCode="General" sourceLinked="1"/>
        <c:tickLblPos val="nextTo"/>
        <c:crossAx val="1078708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Английский язык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6687312932925781E-2"/>
          <c:y val="0.23180433757380084"/>
          <c:w val="0.90400133829254303"/>
          <c:h val="0.586317957412256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68.099999999999994</c:v>
                </c:pt>
                <c:pt idx="2">
                  <c:v>73.81</c:v>
                </c:pt>
                <c:pt idx="3">
                  <c:v>73.8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D7-42C4-808B-BDD62EC80A7A}"/>
            </c:ext>
          </c:extLst>
        </c:ser>
        <c:shape val="cylinder"/>
        <c:axId val="107775104"/>
        <c:axId val="107776640"/>
        <c:axId val="0"/>
      </c:bar3DChart>
      <c:catAx>
        <c:axId val="107775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776640"/>
        <c:crosses val="autoZero"/>
        <c:auto val="1"/>
        <c:lblAlgn val="ctr"/>
        <c:lblOffset val="100"/>
      </c:catAx>
      <c:valAx>
        <c:axId val="107776640"/>
        <c:scaling>
          <c:orientation val="minMax"/>
        </c:scaling>
        <c:axPos val="l"/>
        <c:majorGridlines/>
        <c:numFmt formatCode="General" sourceLinked="1"/>
        <c:tickLblPos val="nextTo"/>
        <c:crossAx val="1077751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английскому языку</a:t>
            </a:r>
          </a:p>
          <a:p>
            <a:pPr>
              <a:defRPr/>
            </a:pPr>
            <a:r>
              <a:rPr lang="ru-RU" dirty="0"/>
              <a:t>во Фрунзенском районе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СШ 18</c:v>
                </c:pt>
                <c:pt idx="1">
                  <c:v>СШ 89</c:v>
                </c:pt>
                <c:pt idx="2">
                  <c:v>СШ 88</c:v>
                </c:pt>
                <c:pt idx="3">
                  <c:v>СШ 78</c:v>
                </c:pt>
                <c:pt idx="4">
                  <c:v>гимн 1</c:v>
                </c:pt>
                <c:pt idx="5">
                  <c:v>СШ 23</c:v>
                </c:pt>
                <c:pt idx="6">
                  <c:v>СШ 14</c:v>
                </c:pt>
                <c:pt idx="7">
                  <c:v>СШ 28</c:v>
                </c:pt>
                <c:pt idx="8">
                  <c:v>СШ 21</c:v>
                </c:pt>
                <c:pt idx="9">
                  <c:v>СШ 68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1.1499999999999997</c:v>
                </c:pt>
                <c:pt idx="1">
                  <c:v>1.1299999999999997</c:v>
                </c:pt>
                <c:pt idx="2">
                  <c:v>1.08</c:v>
                </c:pt>
                <c:pt idx="3">
                  <c:v>1.07</c:v>
                </c:pt>
                <c:pt idx="4">
                  <c:v>1.02</c:v>
                </c:pt>
                <c:pt idx="5">
                  <c:v>1</c:v>
                </c:pt>
                <c:pt idx="6">
                  <c:v>0.92</c:v>
                </c:pt>
                <c:pt idx="7">
                  <c:v>0.91</c:v>
                </c:pt>
                <c:pt idx="8">
                  <c:v>0.9</c:v>
                </c:pt>
                <c:pt idx="9">
                  <c:v>0.87000000000000011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6-40BA-B873-E453EB8F85FF}"/>
            </c:ext>
          </c:extLst>
        </c:ser>
        <c:shape val="cylinder"/>
        <c:axId val="107912576"/>
        <c:axId val="107938944"/>
        <c:axId val="0"/>
      </c:bar3DChart>
      <c:catAx>
        <c:axId val="107912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938944"/>
        <c:crosses val="autoZero"/>
        <c:auto val="1"/>
        <c:lblAlgn val="ctr"/>
        <c:lblOffset val="100"/>
      </c:catAx>
      <c:valAx>
        <c:axId val="107938944"/>
        <c:scaling>
          <c:orientation val="minMax"/>
        </c:scaling>
        <c:axPos val="l"/>
        <c:majorGridlines/>
        <c:numFmt formatCode="General" sourceLinked="1"/>
        <c:tickLblPos val="nextTo"/>
        <c:crossAx val="1079125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английскому языку</a:t>
            </a:r>
            <a:r>
              <a:rPr lang="ru-RU" baseline="0" dirty="0"/>
              <a:t> в Средней школе № 28</a:t>
            </a: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4264763779527651"/>
          <c:y val="0.20399095554680968"/>
          <c:w val="0.74148646349761838"/>
          <c:h val="0.4527210349410339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1">
                  <c:v>67.2</c:v>
                </c:pt>
                <c:pt idx="5">
                  <c:v>60.7</c:v>
                </c:pt>
                <c:pt idx="6">
                  <c:v>68.099999999999994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8-44BD-8AEA-CFD174D6502D}"/>
            </c:ext>
          </c:extLst>
        </c:ser>
        <c:shape val="cylinder"/>
        <c:axId val="107964288"/>
        <c:axId val="107965824"/>
        <c:axId val="0"/>
      </c:bar3DChart>
      <c:catAx>
        <c:axId val="107964288"/>
        <c:scaling>
          <c:orientation val="minMax"/>
        </c:scaling>
        <c:axPos val="b"/>
        <c:numFmt formatCode="General" sourceLinked="1"/>
        <c:tickLblPos val="nextTo"/>
        <c:crossAx val="107965824"/>
        <c:crosses val="autoZero"/>
        <c:auto val="1"/>
        <c:lblAlgn val="ctr"/>
        <c:lblOffset val="100"/>
      </c:catAx>
      <c:valAx>
        <c:axId val="107965824"/>
        <c:scaling>
          <c:orientation val="minMax"/>
        </c:scaling>
        <c:axPos val="l"/>
        <c:majorGridlines/>
        <c:numFmt formatCode="General" sourceLinked="1"/>
        <c:tickLblPos val="nextTo"/>
        <c:crossAx val="1079642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err="1"/>
              <a:t>Справляемость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Информатика и ИКТ</c:v>
                </c:pt>
                <c:pt idx="1">
                  <c:v>Химия</c:v>
                </c:pt>
                <c:pt idx="2">
                  <c:v>Русский язык</c:v>
                </c:pt>
                <c:pt idx="3">
                  <c:v>География</c:v>
                </c:pt>
                <c:pt idx="4">
                  <c:v>Биология</c:v>
                </c:pt>
                <c:pt idx="5">
                  <c:v>Математика баз</c:v>
                </c:pt>
                <c:pt idx="6">
                  <c:v>Математика проф</c:v>
                </c:pt>
                <c:pt idx="7">
                  <c:v>Обществознание</c:v>
                </c:pt>
                <c:pt idx="8">
                  <c:v>Физика</c:v>
                </c:pt>
                <c:pt idx="9">
                  <c:v>История</c:v>
                </c:pt>
                <c:pt idx="10">
                  <c:v>Литература</c:v>
                </c:pt>
                <c:pt idx="11">
                  <c:v>Английский язык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100</c:v>
                </c:pt>
                <c:pt idx="1">
                  <c:v>85.7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92.3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FC-4AF9-8966-06A355BAC9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Информатика и ИКТ</c:v>
                </c:pt>
                <c:pt idx="1">
                  <c:v>Химия</c:v>
                </c:pt>
                <c:pt idx="2">
                  <c:v>Русский язык</c:v>
                </c:pt>
                <c:pt idx="3">
                  <c:v>География</c:v>
                </c:pt>
                <c:pt idx="4">
                  <c:v>Биология</c:v>
                </c:pt>
                <c:pt idx="5">
                  <c:v>Математика баз</c:v>
                </c:pt>
                <c:pt idx="6">
                  <c:v>Математика проф</c:v>
                </c:pt>
                <c:pt idx="7">
                  <c:v>Обществознание</c:v>
                </c:pt>
                <c:pt idx="8">
                  <c:v>Физика</c:v>
                </c:pt>
                <c:pt idx="9">
                  <c:v>История</c:v>
                </c:pt>
                <c:pt idx="10">
                  <c:v>Литература</c:v>
                </c:pt>
                <c:pt idx="11">
                  <c:v>Английский язык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FC-4AF9-8966-06A355BAC9CA}"/>
            </c:ext>
          </c:extLst>
        </c:ser>
        <c:shape val="cylinder"/>
        <c:axId val="108054016"/>
        <c:axId val="108055552"/>
        <c:axId val="0"/>
      </c:bar3DChart>
      <c:catAx>
        <c:axId val="108054016"/>
        <c:scaling>
          <c:orientation val="minMax"/>
        </c:scaling>
        <c:axPos val="b"/>
        <c:numFmt formatCode="General" sourceLinked="0"/>
        <c:tickLblPos val="nextTo"/>
        <c:crossAx val="108055552"/>
        <c:crosses val="autoZero"/>
        <c:auto val="1"/>
        <c:lblAlgn val="ctr"/>
        <c:lblOffset val="100"/>
      </c:catAx>
      <c:valAx>
        <c:axId val="108055552"/>
        <c:scaling>
          <c:orientation val="minMax"/>
        </c:scaling>
        <c:axPos val="l"/>
        <c:majorGridlines/>
        <c:numFmt formatCode="General" sourceLinked="1"/>
        <c:tickLblPos val="nextTo"/>
        <c:crossAx val="1080540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русскому языку в средней школе № 28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483693802869041"/>
          <c:w val="0.90400133829254303"/>
          <c:h val="0.4347297224693009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67.5</c:v>
                </c:pt>
                <c:pt idx="1">
                  <c:v>67.61999999999999</c:v>
                </c:pt>
                <c:pt idx="2">
                  <c:v>66</c:v>
                </c:pt>
                <c:pt idx="3">
                  <c:v>79.8</c:v>
                </c:pt>
                <c:pt idx="4">
                  <c:v>64.400000000000006</c:v>
                </c:pt>
                <c:pt idx="5">
                  <c:v>74</c:v>
                </c:pt>
                <c:pt idx="6">
                  <c:v>73.7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F0-4910-810F-088549BE91A4}"/>
            </c:ext>
          </c:extLst>
        </c:ser>
        <c:shape val="cylinder"/>
        <c:axId val="68389120"/>
        <c:axId val="66847104"/>
        <c:axId val="0"/>
      </c:bar3DChart>
      <c:catAx>
        <c:axId val="68389120"/>
        <c:scaling>
          <c:orientation val="minMax"/>
        </c:scaling>
        <c:axPos val="b"/>
        <c:numFmt formatCode="General" sourceLinked="1"/>
        <c:tickLblPos val="nextTo"/>
        <c:crossAx val="66847104"/>
        <c:crosses val="autoZero"/>
        <c:auto val="1"/>
        <c:lblAlgn val="ctr"/>
        <c:lblOffset val="100"/>
      </c:catAx>
      <c:valAx>
        <c:axId val="66847104"/>
        <c:scaling>
          <c:orientation val="minMax"/>
        </c:scaling>
        <c:axPos val="l"/>
        <c:majorGridlines/>
        <c:numFmt formatCode="General" sourceLinked="1"/>
        <c:tickLblPos val="nextTo"/>
        <c:crossAx val="683891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Математика- профильный уровень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135590888623037"/>
          <c:w val="0.90400133829254303"/>
          <c:h val="0.346582003310211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№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</c:v>
                </c:pt>
                <c:pt idx="2">
                  <c:v>58.92</c:v>
                </c:pt>
                <c:pt idx="3">
                  <c:v>56.5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76-4550-B1C6-8BA2BF6842CF}"/>
            </c:ext>
          </c:extLst>
        </c:ser>
        <c:shape val="cylinder"/>
        <c:axId val="68747264"/>
        <c:axId val="68748800"/>
        <c:axId val="0"/>
      </c:bar3DChart>
      <c:catAx>
        <c:axId val="687472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8748800"/>
        <c:crosses val="autoZero"/>
        <c:auto val="1"/>
        <c:lblAlgn val="ctr"/>
        <c:lblOffset val="100"/>
      </c:catAx>
      <c:valAx>
        <c:axId val="68748800"/>
        <c:scaling>
          <c:orientation val="minMax"/>
        </c:scaling>
        <c:axPos val="l"/>
        <c:majorGridlines/>
        <c:numFmt formatCode="General" sourceLinked="1"/>
        <c:tickLblPos val="nextTo"/>
        <c:crossAx val="687472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Математика – проф. уровень(ср.балл по классам)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</c:v>
                </c:pt>
                <c:pt idx="1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68874240"/>
        <c:axId val="68875776"/>
        <c:axId val="0"/>
      </c:bar3DChart>
      <c:catAx>
        <c:axId val="688742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8875776"/>
        <c:crosses val="autoZero"/>
        <c:auto val="1"/>
        <c:lblAlgn val="ctr"/>
        <c:lblOffset val="100"/>
      </c:catAx>
      <c:valAx>
        <c:axId val="68875776"/>
        <c:scaling>
          <c:orientation val="minMax"/>
        </c:scaling>
        <c:axPos val="l"/>
        <c:majorGridlines/>
        <c:numFmt formatCode="General" sourceLinked="1"/>
        <c:tickLblPos val="nextTo"/>
        <c:crossAx val="688742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результатов по математике проф.уровня в средней школе № 28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</c:v>
                </c:pt>
                <c:pt idx="1">
                  <c:v>48</c:v>
                </c:pt>
                <c:pt idx="2">
                  <c:v>47.4</c:v>
                </c:pt>
                <c:pt idx="3">
                  <c:v>44</c:v>
                </c:pt>
                <c:pt idx="4">
                  <c:v>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7A-4C67-AB2C-ECFACFEEA6B4}"/>
            </c:ext>
          </c:extLst>
        </c:ser>
        <c:shape val="cylinder"/>
        <c:axId val="76736384"/>
        <c:axId val="76737920"/>
        <c:axId val="0"/>
      </c:bar3DChart>
      <c:catAx>
        <c:axId val="76736384"/>
        <c:scaling>
          <c:orientation val="minMax"/>
        </c:scaling>
        <c:axPos val="b"/>
        <c:numFmt formatCode="General" sourceLinked="1"/>
        <c:tickLblPos val="nextTo"/>
        <c:crossAx val="76737920"/>
        <c:crosses val="autoZero"/>
        <c:auto val="1"/>
        <c:lblAlgn val="ctr"/>
        <c:lblOffset val="100"/>
      </c:catAx>
      <c:valAx>
        <c:axId val="76737920"/>
        <c:scaling>
          <c:orientation val="minMax"/>
        </c:scaling>
        <c:axPos val="l"/>
        <c:majorGridlines/>
        <c:numFmt formatCode="General" sourceLinked="1"/>
        <c:tickLblPos val="nextTo"/>
        <c:crossAx val="767363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Математика- базовый уровень</a:t>
            </a:r>
          </a:p>
          <a:p>
            <a:pPr>
              <a:defRPr/>
            </a:pPr>
            <a:endParaRPr lang="ru-RU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927855620816459E-2"/>
          <c:y val="0.23135590888623045"/>
          <c:w val="0.90400133829254303"/>
          <c:h val="0.3465820033102119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СШ № 28</c:v>
                </c:pt>
                <c:pt idx="1">
                  <c:v>Ярославль</c:v>
                </c:pt>
                <c:pt idx="2">
                  <c:v>Ярославская область</c:v>
                </c:pt>
                <c:pt idx="3">
                  <c:v>РФ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4.7</c:v>
                </c:pt>
                <c:pt idx="2">
                  <c:v>4.33</c:v>
                </c:pt>
                <c:pt idx="3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76-4550-B1C6-8BA2BF6842CF}"/>
            </c:ext>
          </c:extLst>
        </c:ser>
        <c:shape val="cylinder"/>
        <c:axId val="79706368"/>
        <c:axId val="79791232"/>
        <c:axId val="0"/>
      </c:bar3DChart>
      <c:catAx>
        <c:axId val="797063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9791232"/>
        <c:crosses val="autoZero"/>
        <c:auto val="1"/>
        <c:lblAlgn val="ctr"/>
        <c:lblOffset val="100"/>
      </c:catAx>
      <c:valAx>
        <c:axId val="79791232"/>
        <c:scaling>
          <c:orientation val="minMax"/>
        </c:scaling>
        <c:axPos val="l"/>
        <c:majorGridlines/>
        <c:numFmt formatCode="General" sourceLinked="1"/>
        <c:tickLblPos val="nextTo"/>
        <c:crossAx val="797063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Математика- </a:t>
            </a:r>
            <a:r>
              <a:rPr lang="ru-RU" dirty="0" err="1"/>
              <a:t>баз.уровень</a:t>
            </a:r>
            <a:r>
              <a:rPr lang="ru-RU" dirty="0"/>
              <a:t>(ср.балл по классам)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11А</c:v>
                </c:pt>
                <c:pt idx="1">
                  <c:v>11Б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7-4EC6-8BEF-F508177F1AA5}"/>
            </c:ext>
          </c:extLst>
        </c:ser>
        <c:shape val="cylinder"/>
        <c:axId val="86279296"/>
        <c:axId val="86281600"/>
        <c:axId val="0"/>
      </c:bar3DChart>
      <c:catAx>
        <c:axId val="862792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6281600"/>
        <c:crosses val="autoZero"/>
        <c:auto val="1"/>
        <c:lblAlgn val="ctr"/>
        <c:lblOffset val="100"/>
      </c:catAx>
      <c:valAx>
        <c:axId val="86281600"/>
        <c:scaling>
          <c:orientation val="minMax"/>
        </c:scaling>
        <c:axPos val="l"/>
        <c:majorGridlines/>
        <c:numFmt formatCode="General" sourceLinked="1"/>
        <c:tickLblPos val="nextTo"/>
        <c:crossAx val="862792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0.64776</cdr:x>
      <cdr:y>0.36407</cdr:y>
    </cdr:from>
    <cdr:to>
      <cdr:x>0.65302</cdr:x>
      <cdr:y>0.37305</cdr:y>
    </cdr:to>
    <cdr:sp macro="" textlink="">
      <cdr:nvSpPr>
        <cdr:cNvPr id="2" name="TextBox 1"/>
        <cdr:cNvSpPr txBox="1"/>
      </cdr:nvSpPr>
      <cdr:spPr>
        <a:xfrm xmlns:a="http://schemas.openxmlformats.org/drawingml/2006/main" flipV="1">
          <a:off x="5626968" y="1852777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87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21B0-F770-4F23-AE98-EC8F58272D6B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F521B0-F770-4F23-AE98-EC8F58272D6B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92D35D-127E-4770-B7F9-4789D09F9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237626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Анализ результатов ГИА-11 </a:t>
            </a:r>
            <a:br>
              <a:rPr lang="ru-RU" sz="3600" dirty="0"/>
            </a:br>
            <a:r>
              <a:rPr lang="ru-RU" sz="3600" dirty="0"/>
              <a:t>за 2018-2019 </a:t>
            </a:r>
            <a:br>
              <a:rPr lang="ru-RU" sz="3600" dirty="0"/>
            </a:br>
            <a:r>
              <a:rPr lang="ru-RU" sz="3600" dirty="0"/>
              <a:t>учебный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772400" cy="914400"/>
          </a:xfrm>
        </p:spPr>
        <p:txBody>
          <a:bodyPr/>
          <a:lstStyle/>
          <a:p>
            <a:pPr algn="r"/>
            <a:r>
              <a:rPr lang="ru-RU"/>
              <a:t>30.08.2019</a:t>
            </a:r>
            <a:endParaRPr lang="ru-RU" dirty="0"/>
          </a:p>
          <a:p>
            <a:pPr algn="r"/>
            <a:r>
              <a:rPr lang="ru-RU" dirty="0"/>
              <a:t>заместитель директора по УВР О.В.Полякова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7275469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1723246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72386233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92009990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56827595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928487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22765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985633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49927688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28460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00708062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1878217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81401377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04429838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70321194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04657776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02559886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95496312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6895577"/>
              </p:ext>
            </p:extLst>
          </p:nvPr>
        </p:nvGraphicFramePr>
        <p:xfrm>
          <a:off x="600220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01413627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9532689"/>
              </p:ext>
            </p:extLst>
          </p:nvPr>
        </p:nvGraphicFramePr>
        <p:xfrm>
          <a:off x="457200" y="571480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79142980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9532689"/>
              </p:ext>
            </p:extLst>
          </p:nvPr>
        </p:nvGraphicFramePr>
        <p:xfrm>
          <a:off x="457200" y="571480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4268398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9532689"/>
              </p:ext>
            </p:extLst>
          </p:nvPr>
        </p:nvGraphicFramePr>
        <p:xfrm>
          <a:off x="457200" y="571480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97608460"/>
              </p:ext>
            </p:extLst>
          </p:nvPr>
        </p:nvGraphicFramePr>
        <p:xfrm>
          <a:off x="503238" y="530225"/>
          <a:ext cx="8183562" cy="454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44429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9532689"/>
              </p:ext>
            </p:extLst>
          </p:nvPr>
        </p:nvGraphicFramePr>
        <p:xfrm>
          <a:off x="457200" y="571480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17982297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8081419"/>
              </p:ext>
            </p:extLst>
          </p:nvPr>
        </p:nvGraphicFramePr>
        <p:xfrm>
          <a:off x="457200" y="1484784"/>
          <a:ext cx="8686800" cy="508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6309671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245544" cy="86409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43793020"/>
              </p:ext>
            </p:extLst>
          </p:nvPr>
        </p:nvGraphicFramePr>
        <p:xfrm>
          <a:off x="503238" y="530225"/>
          <a:ext cx="8173218" cy="484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94956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7275469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245544" cy="86409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ЕГЭ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81668020"/>
              </p:ext>
            </p:extLst>
          </p:nvPr>
        </p:nvGraphicFramePr>
        <p:xfrm>
          <a:off x="503238" y="530225"/>
          <a:ext cx="8173218" cy="484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1694</TotalTime>
  <Words>382</Words>
  <Application>Microsoft Office PowerPoint</Application>
  <PresentationFormat>Экран (4:3)</PresentationFormat>
  <Paragraphs>92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Аспект</vt:lpstr>
      <vt:lpstr>Анализ результатов ГИА-11  за 2018-2019  учебный год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  <vt:lpstr>ГИА в форме ЕГЭ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работы  за 2011-2012  учебный год</dc:title>
  <dc:creator>Анна</dc:creator>
  <cp:lastModifiedBy>Полякова</cp:lastModifiedBy>
  <cp:revision>332</cp:revision>
  <dcterms:created xsi:type="dcterms:W3CDTF">2012-08-29T21:13:05Z</dcterms:created>
  <dcterms:modified xsi:type="dcterms:W3CDTF">2019-08-30T05:37:39Z</dcterms:modified>
</cp:coreProperties>
</file>