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0" r:id="rId2"/>
    <p:sldId id="407" r:id="rId3"/>
    <p:sldId id="409" r:id="rId4"/>
    <p:sldId id="363" r:id="rId5"/>
    <p:sldId id="420" r:id="rId6"/>
    <p:sldId id="356" r:id="rId7"/>
    <p:sldId id="410" r:id="rId8"/>
    <p:sldId id="412" r:id="rId9"/>
    <p:sldId id="367" r:id="rId10"/>
    <p:sldId id="422" r:id="rId11"/>
    <p:sldId id="413" r:id="rId12"/>
    <p:sldId id="368" r:id="rId13"/>
    <p:sldId id="370" r:id="rId14"/>
    <p:sldId id="424" r:id="rId15"/>
    <p:sldId id="414" r:id="rId16"/>
    <p:sldId id="372" r:id="rId17"/>
    <p:sldId id="374" r:id="rId18"/>
    <p:sldId id="426" r:id="rId19"/>
    <p:sldId id="415" r:id="rId20"/>
    <p:sldId id="380" r:id="rId21"/>
    <p:sldId id="382" r:id="rId22"/>
    <p:sldId id="428" r:id="rId23"/>
    <p:sldId id="416" r:id="rId24"/>
    <p:sldId id="384" r:id="rId25"/>
    <p:sldId id="386" r:id="rId26"/>
    <p:sldId id="430" r:id="rId27"/>
    <p:sldId id="417" r:id="rId28"/>
    <p:sldId id="388" r:id="rId29"/>
    <p:sldId id="390" r:id="rId30"/>
    <p:sldId id="432" r:id="rId31"/>
    <p:sldId id="418" r:id="rId32"/>
    <p:sldId id="396" r:id="rId33"/>
    <p:sldId id="402" r:id="rId34"/>
    <p:sldId id="434" r:id="rId35"/>
    <p:sldId id="440" r:id="rId36"/>
    <p:sldId id="442" r:id="rId37"/>
    <p:sldId id="444" r:id="rId38"/>
    <p:sldId id="446" r:id="rId39"/>
    <p:sldId id="448" r:id="rId40"/>
    <p:sldId id="450" r:id="rId41"/>
    <p:sldId id="452" r:id="rId42"/>
    <p:sldId id="454" r:id="rId43"/>
    <p:sldId id="456" r:id="rId44"/>
    <p:sldId id="458" r:id="rId45"/>
    <p:sldId id="460" r:id="rId46"/>
    <p:sldId id="462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7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3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  <c:pt idx="4">
                  <c:v>9г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82</c:v>
                </c:pt>
                <c:pt idx="2">
                  <c:v>92</c:v>
                </c:pt>
                <c:pt idx="3">
                  <c:v>81.3</c:v>
                </c:pt>
                <c:pt idx="4">
                  <c:v>68.2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F1-415F-9B8B-120198B227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  <c:pt idx="4">
                  <c:v>9г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F1-415F-9B8B-120198B227C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ср.балл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  <c:pt idx="4">
                  <c:v>9г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4.0999999999999996</c:v>
                </c:pt>
                <c:pt idx="2">
                  <c:v>4.5</c:v>
                </c:pt>
                <c:pt idx="3">
                  <c:v>4.0999999999999996</c:v>
                </c:pt>
                <c:pt idx="4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F1-415F-9B8B-120198B227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7862016"/>
        <c:axId val="57863552"/>
      </c:barChart>
      <c:catAx>
        <c:axId val="57862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7863552"/>
        <c:crosses val="autoZero"/>
        <c:auto val="1"/>
        <c:lblAlgn val="ctr"/>
        <c:lblOffset val="100"/>
        <c:noMultiLvlLbl val="0"/>
      </c:catAx>
      <c:valAx>
        <c:axId val="57863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57862016"/>
        <c:crosses val="autoZero"/>
        <c:crossBetween val="between"/>
        <c:majorUnit val="10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1005091377466704"/>
          <c:y val="0.90528181516287265"/>
          <c:w val="0.58545360649363365"/>
          <c:h val="7.788198887176059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математике во Фрунзенском районе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0"/>
                <c:pt idx="1">
                  <c:v>СШ 68</c:v>
                </c:pt>
                <c:pt idx="2">
                  <c:v>СШ 28,18</c:v>
                </c:pt>
                <c:pt idx="3">
                  <c:v>СШ 89</c:v>
                </c:pt>
                <c:pt idx="4">
                  <c:v>СШ 88,21</c:v>
                </c:pt>
                <c:pt idx="5">
                  <c:v>СШ 78</c:v>
                </c:pt>
                <c:pt idx="6">
                  <c:v>СШ 6,14</c:v>
                </c:pt>
                <c:pt idx="7">
                  <c:v>СШ 23</c:v>
                </c:pt>
                <c:pt idx="8">
                  <c:v>СШ 73</c:v>
                </c:pt>
                <c:pt idx="9">
                  <c:v>СШ 66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1">
                  <c:v>1.21</c:v>
                </c:pt>
                <c:pt idx="2">
                  <c:v>1.06</c:v>
                </c:pt>
                <c:pt idx="3">
                  <c:v>1.04</c:v>
                </c:pt>
                <c:pt idx="4">
                  <c:v>1.03</c:v>
                </c:pt>
                <c:pt idx="5">
                  <c:v>1.02</c:v>
                </c:pt>
                <c:pt idx="6">
                  <c:v>0.99</c:v>
                </c:pt>
                <c:pt idx="7">
                  <c:v>0.98</c:v>
                </c:pt>
                <c:pt idx="8">
                  <c:v>0.97</c:v>
                </c:pt>
                <c:pt idx="9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3-462B-AB04-DF0754977A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gapDepth val="62"/>
        <c:shape val="cylinder"/>
        <c:axId val="94082944"/>
        <c:axId val="94084480"/>
        <c:axId val="0"/>
      </c:bar3DChart>
      <c:catAx>
        <c:axId val="94082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720" baseline="0"/>
            </a:pPr>
            <a:endParaRPr lang="ru-RU"/>
          </a:p>
        </c:txPr>
        <c:crossAx val="94084480"/>
        <c:crosses val="autoZero"/>
        <c:auto val="1"/>
        <c:lblAlgn val="ctr"/>
        <c:lblOffset val="100"/>
        <c:tickMarkSkip val="3"/>
        <c:noMultiLvlLbl val="0"/>
      </c:catAx>
      <c:valAx>
        <c:axId val="94084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082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3.33</c:v>
                </c:pt>
                <c:pt idx="2">
                  <c:v>4</c:v>
                </c:pt>
                <c:pt idx="3">
                  <c:v>3.4</c:v>
                </c:pt>
                <c:pt idx="4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9-4702-85DA-BA4DD56DCDE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40</c:v>
                </c:pt>
                <c:pt idx="2">
                  <c:v>85.7</c:v>
                </c:pt>
                <c:pt idx="3">
                  <c:v>42.9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99-4702-85DA-BA4DD56DCDE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99-4702-85DA-BA4DD56DC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066624"/>
        <c:axId val="99068160"/>
      </c:barChart>
      <c:catAx>
        <c:axId val="99066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9068160"/>
        <c:crosses val="autoZero"/>
        <c:auto val="1"/>
        <c:lblAlgn val="ctr"/>
        <c:lblOffset val="100"/>
        <c:noMultiLvlLbl val="0"/>
      </c:catAx>
      <c:valAx>
        <c:axId val="99068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0666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2018-2019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</c:v>
                </c:pt>
                <c:pt idx="1">
                  <c:v>0</c:v>
                </c:pt>
                <c:pt idx="2">
                  <c:v>3</c:v>
                </c:pt>
                <c:pt idx="3">
                  <c:v>7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30-49A9-8B45-830BA57911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9306880"/>
        <c:axId val="98899072"/>
      </c:barChart>
      <c:catAx>
        <c:axId val="99306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8899072"/>
        <c:crosses val="autoZero"/>
        <c:auto val="1"/>
        <c:lblAlgn val="ctr"/>
        <c:lblOffset val="100"/>
        <c:noMultiLvlLbl val="0"/>
      </c:catAx>
      <c:valAx>
        <c:axId val="98899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3068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7A-48ED-B1A2-8B545673CB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7A-48ED-B1A2-8B545673CB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8933376"/>
        <c:axId val="98951552"/>
      </c:barChart>
      <c:catAx>
        <c:axId val="9893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8951552"/>
        <c:crosses val="autoZero"/>
        <c:auto val="1"/>
        <c:lblAlgn val="ctr"/>
        <c:lblOffset val="100"/>
        <c:noMultiLvlLbl val="0"/>
      </c:catAx>
      <c:valAx>
        <c:axId val="98951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9333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физике во Фрунзенском районе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9"/>
                <c:pt idx="0">
                  <c:v>СШ 18</c:v>
                </c:pt>
                <c:pt idx="1">
                  <c:v>СШ 89</c:v>
                </c:pt>
                <c:pt idx="2">
                  <c:v>СШ 78</c:v>
                </c:pt>
                <c:pt idx="3">
                  <c:v>СШ 88,68</c:v>
                </c:pt>
                <c:pt idx="4">
                  <c:v>СШ 23</c:v>
                </c:pt>
                <c:pt idx="5">
                  <c:v>СШ 28</c:v>
                </c:pt>
                <c:pt idx="6">
                  <c:v>СШ 21</c:v>
                </c:pt>
                <c:pt idx="7">
                  <c:v>СШ14</c:v>
                </c:pt>
                <c:pt idx="8">
                  <c:v>СШ 66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1.1100000000000001</c:v>
                </c:pt>
                <c:pt idx="1">
                  <c:v>1.05</c:v>
                </c:pt>
                <c:pt idx="2">
                  <c:v>1.02</c:v>
                </c:pt>
                <c:pt idx="3">
                  <c:v>0.9</c:v>
                </c:pt>
                <c:pt idx="4">
                  <c:v>0.84</c:v>
                </c:pt>
                <c:pt idx="5">
                  <c:v>0.83</c:v>
                </c:pt>
                <c:pt idx="6">
                  <c:v>0.81</c:v>
                </c:pt>
                <c:pt idx="7">
                  <c:v>0.68</c:v>
                </c:pt>
                <c:pt idx="8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3-462B-AB04-DF0754977A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9329536"/>
        <c:axId val="99331072"/>
        <c:axId val="0"/>
      </c:bar3DChart>
      <c:catAx>
        <c:axId val="9932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600"/>
            </a:pPr>
            <a:endParaRPr lang="ru-RU"/>
          </a:p>
        </c:txPr>
        <c:crossAx val="99331072"/>
        <c:crosses val="autoZero"/>
        <c:auto val="0"/>
        <c:lblAlgn val="ctr"/>
        <c:lblOffset val="100"/>
        <c:noMultiLvlLbl val="0"/>
      </c:catAx>
      <c:valAx>
        <c:axId val="99331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329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4</c:v>
                </c:pt>
                <c:pt idx="2">
                  <c:v>4.4000000000000004</c:v>
                </c:pt>
                <c:pt idx="3">
                  <c:v>3.8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61-4411-A141-267813D7BB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100</c:v>
                </c:pt>
                <c:pt idx="2">
                  <c:v>88.9</c:v>
                </c:pt>
                <c:pt idx="3">
                  <c:v>75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61-4411-A141-267813D7BB2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61-4411-A141-267813D7B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48864"/>
        <c:axId val="99350400"/>
      </c:barChart>
      <c:catAx>
        <c:axId val="99348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9350400"/>
        <c:crosses val="autoZero"/>
        <c:auto val="1"/>
        <c:lblAlgn val="ctr"/>
        <c:lblOffset val="100"/>
        <c:noMultiLvlLbl val="0"/>
      </c:catAx>
      <c:valAx>
        <c:axId val="99350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348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2018-2019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90-4E07-9BF9-E443B93424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9392512"/>
        <c:axId val="99394304"/>
      </c:barChart>
      <c:catAx>
        <c:axId val="99392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9394304"/>
        <c:crosses val="autoZero"/>
        <c:auto val="1"/>
        <c:lblAlgn val="ctr"/>
        <c:lblOffset val="100"/>
        <c:noMultiLvlLbl val="0"/>
      </c:catAx>
      <c:valAx>
        <c:axId val="99394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3925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68-46DE-9DC1-3466C806273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68-46DE-9DC1-3466C80627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9444992"/>
        <c:axId val="99454976"/>
      </c:barChart>
      <c:catAx>
        <c:axId val="9944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454976"/>
        <c:crosses val="autoZero"/>
        <c:auto val="1"/>
        <c:lblAlgn val="ctr"/>
        <c:lblOffset val="100"/>
        <c:noMultiLvlLbl val="0"/>
      </c:catAx>
      <c:valAx>
        <c:axId val="99454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4449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химии во Фрунзенском районе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0"/>
                <c:pt idx="0">
                  <c:v>СШ 21</c:v>
                </c:pt>
                <c:pt idx="1">
                  <c:v>СШ 18</c:v>
                </c:pt>
                <c:pt idx="2">
                  <c:v>СШ 66</c:v>
                </c:pt>
                <c:pt idx="3">
                  <c:v>СШ 89</c:v>
                </c:pt>
                <c:pt idx="4">
                  <c:v>СШ 28</c:v>
                </c:pt>
                <c:pt idx="5">
                  <c:v>СШ 88</c:v>
                </c:pt>
                <c:pt idx="6">
                  <c:v>СШ 14</c:v>
                </c:pt>
                <c:pt idx="7">
                  <c:v>СШ 23</c:v>
                </c:pt>
                <c:pt idx="8">
                  <c:v>СШ 68</c:v>
                </c:pt>
                <c:pt idx="9">
                  <c:v>СШ 78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1.21</c:v>
                </c:pt>
                <c:pt idx="1">
                  <c:v>1.19</c:v>
                </c:pt>
                <c:pt idx="2">
                  <c:v>1.1000000000000001</c:v>
                </c:pt>
                <c:pt idx="3">
                  <c:v>1.08</c:v>
                </c:pt>
                <c:pt idx="4">
                  <c:v>1.07</c:v>
                </c:pt>
                <c:pt idx="5">
                  <c:v>1.05</c:v>
                </c:pt>
                <c:pt idx="6">
                  <c:v>0.94</c:v>
                </c:pt>
                <c:pt idx="7">
                  <c:v>0.88</c:v>
                </c:pt>
                <c:pt idx="8">
                  <c:v>0.86</c:v>
                </c:pt>
                <c:pt idx="9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3-462B-AB04-DF0754977A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996224"/>
        <c:axId val="100997760"/>
        <c:axId val="0"/>
      </c:bar3DChart>
      <c:catAx>
        <c:axId val="10099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0997760"/>
        <c:crosses val="autoZero"/>
        <c:auto val="1"/>
        <c:lblAlgn val="ctr"/>
        <c:lblOffset val="100"/>
        <c:noMultiLvlLbl val="0"/>
      </c:catAx>
      <c:valAx>
        <c:axId val="100997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996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985710119568385E-2"/>
          <c:y val="4.0089363829521434E-2"/>
          <c:w val="0.68747612277631764"/>
          <c:h val="0.85653105861767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3.48</c:v>
                </c:pt>
                <c:pt idx="2">
                  <c:v>4.0999999999999996</c:v>
                </c:pt>
                <c:pt idx="3">
                  <c:v>3.6</c:v>
                </c:pt>
                <c:pt idx="4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39-4A1B-AA05-EEA2266B83F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48.1</c:v>
                </c:pt>
                <c:pt idx="2">
                  <c:v>86.7</c:v>
                </c:pt>
                <c:pt idx="3">
                  <c:v>52.6</c:v>
                </c:pt>
                <c:pt idx="4">
                  <c:v>53.5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39-4A1B-AA05-EEA2266B83F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85</c:v>
                </c:pt>
                <c:pt idx="2">
                  <c:v>100</c:v>
                </c:pt>
                <c:pt idx="3">
                  <c:v>100</c:v>
                </c:pt>
                <c:pt idx="4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39-4A1B-AA05-EEA2266B8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529088"/>
        <c:axId val="99530624"/>
      </c:barChart>
      <c:catAx>
        <c:axId val="99529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9530624"/>
        <c:crosses val="autoZero"/>
        <c:auto val="1"/>
        <c:lblAlgn val="ctr"/>
        <c:lblOffset val="100"/>
        <c:noMultiLvlLbl val="0"/>
      </c:catAx>
      <c:valAx>
        <c:axId val="99530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5290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4.38</c:v>
                </c:pt>
                <c:pt idx="2">
                  <c:v>4.4000000000000004</c:v>
                </c:pt>
                <c:pt idx="3">
                  <c:v>3.9</c:v>
                </c:pt>
                <c:pt idx="4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7B-410A-830D-4CF4E612D23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69.099999999999994</c:v>
                </c:pt>
                <c:pt idx="1">
                  <c:v>83.6</c:v>
                </c:pt>
                <c:pt idx="2">
                  <c:v>94.7</c:v>
                </c:pt>
                <c:pt idx="3">
                  <c:v>65.8</c:v>
                </c:pt>
                <c:pt idx="4">
                  <c:v>81.400000000000006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7B-410A-830D-4CF4E612D23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7B-410A-830D-4CF4E612D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323392"/>
        <c:axId val="67326336"/>
      </c:barChart>
      <c:catAx>
        <c:axId val="67323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7326336"/>
        <c:crosses val="autoZero"/>
        <c:auto val="1"/>
        <c:lblAlgn val="ctr"/>
        <c:lblOffset val="100"/>
        <c:noMultiLvlLbl val="0"/>
      </c:catAx>
      <c:valAx>
        <c:axId val="67326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3233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2018-2019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43</c:v>
                </c:pt>
                <c:pt idx="1">
                  <c:v>4</c:v>
                </c:pt>
                <c:pt idx="2">
                  <c:v>19</c:v>
                </c:pt>
                <c:pt idx="3">
                  <c:v>19</c:v>
                </c:pt>
                <c:pt idx="4">
                  <c:v>1</c:v>
                </c:pt>
                <c:pt idx="5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1F-4C12-AD70-51C2EC647A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9515392"/>
        <c:axId val="100946688"/>
      </c:barChart>
      <c:catAx>
        <c:axId val="99515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946688"/>
        <c:crosses val="autoZero"/>
        <c:auto val="1"/>
        <c:lblAlgn val="ctr"/>
        <c:lblOffset val="100"/>
        <c:noMultiLvlLbl val="0"/>
      </c:catAx>
      <c:valAx>
        <c:axId val="100946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5153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55663490835871E-2"/>
          <c:y val="2.7380952380952395E-2"/>
          <c:w val="0.72949908992112644"/>
          <c:h val="0.87384035328917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04-41C8-BC93-4F6724E1414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04-41C8-BC93-4F6724E141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144832"/>
        <c:axId val="101154816"/>
      </c:barChart>
      <c:catAx>
        <c:axId val="10114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154816"/>
        <c:crosses val="autoZero"/>
        <c:auto val="1"/>
        <c:lblAlgn val="ctr"/>
        <c:lblOffset val="100"/>
        <c:noMultiLvlLbl val="0"/>
      </c:catAx>
      <c:valAx>
        <c:axId val="101154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1448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географии во Фрунзенском районе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9"/>
                <c:pt idx="0">
                  <c:v>СШ 21</c:v>
                </c:pt>
                <c:pt idx="1">
                  <c:v>СШ 68</c:v>
                </c:pt>
                <c:pt idx="2">
                  <c:v>СШ 78</c:v>
                </c:pt>
                <c:pt idx="3">
                  <c:v>СШ 28,14</c:v>
                </c:pt>
                <c:pt idx="4">
                  <c:v>СШ 18</c:v>
                </c:pt>
                <c:pt idx="5">
                  <c:v>СШ 88,73</c:v>
                </c:pt>
                <c:pt idx="6">
                  <c:v>СШ 6</c:v>
                </c:pt>
                <c:pt idx="7">
                  <c:v>СШ 89</c:v>
                </c:pt>
                <c:pt idx="8">
                  <c:v>СШ 66,23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1.1599999999999999</c:v>
                </c:pt>
                <c:pt idx="1">
                  <c:v>1.1100000000000001</c:v>
                </c:pt>
                <c:pt idx="2">
                  <c:v>1.1000000000000001</c:v>
                </c:pt>
                <c:pt idx="3">
                  <c:v>1.01</c:v>
                </c:pt>
                <c:pt idx="4">
                  <c:v>1</c:v>
                </c:pt>
                <c:pt idx="5">
                  <c:v>0.98</c:v>
                </c:pt>
                <c:pt idx="6">
                  <c:v>0.97</c:v>
                </c:pt>
                <c:pt idx="7">
                  <c:v>0.96</c:v>
                </c:pt>
                <c:pt idx="8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3-462B-AB04-DF0754977A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1348480"/>
        <c:axId val="101350016"/>
        <c:axId val="0"/>
      </c:bar3DChart>
      <c:catAx>
        <c:axId val="10134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1350016"/>
        <c:crosses val="autoZero"/>
        <c:auto val="1"/>
        <c:lblAlgn val="ctr"/>
        <c:lblOffset val="100"/>
        <c:noMultiLvlLbl val="0"/>
      </c:catAx>
      <c:valAx>
        <c:axId val="101350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348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3</c:v>
                </c:pt>
                <c:pt idx="2">
                  <c:v>4.3</c:v>
                </c:pt>
                <c:pt idx="3">
                  <c:v>4.2</c:v>
                </c:pt>
                <c:pt idx="4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A5-446E-B7DD-1895393255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16.7</c:v>
                </c:pt>
                <c:pt idx="2">
                  <c:v>100</c:v>
                </c:pt>
                <c:pt idx="3">
                  <c:v>92.3</c:v>
                </c:pt>
                <c:pt idx="4">
                  <c:v>85.7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A5-446E-B7DD-1895393255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A5-446E-B7DD-1895393255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187584"/>
        <c:axId val="101189120"/>
      </c:barChart>
      <c:catAx>
        <c:axId val="101187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1189120"/>
        <c:crosses val="autoZero"/>
        <c:auto val="1"/>
        <c:lblAlgn val="ctr"/>
        <c:lblOffset val="100"/>
        <c:noMultiLvlLbl val="0"/>
      </c:catAx>
      <c:valAx>
        <c:axId val="101189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1875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2018-2019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14</c:v>
                </c:pt>
                <c:pt idx="1">
                  <c:v>5</c:v>
                </c:pt>
                <c:pt idx="2">
                  <c:v>7</c:v>
                </c:pt>
                <c:pt idx="3">
                  <c:v>2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38-4B75-A1FE-305CD07AD8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239424"/>
        <c:axId val="101241216"/>
      </c:barChart>
      <c:catAx>
        <c:axId val="101239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1241216"/>
        <c:crosses val="autoZero"/>
        <c:auto val="1"/>
        <c:lblAlgn val="ctr"/>
        <c:lblOffset val="100"/>
        <c:noMultiLvlLbl val="0"/>
      </c:catAx>
      <c:valAx>
        <c:axId val="101241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2394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4C-4001-8DBD-4A47D8C3815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4C-4001-8DBD-4A47D8C381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275520"/>
        <c:axId val="101277056"/>
      </c:barChart>
      <c:catAx>
        <c:axId val="10127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277056"/>
        <c:crosses val="autoZero"/>
        <c:auto val="1"/>
        <c:lblAlgn val="ctr"/>
        <c:lblOffset val="100"/>
        <c:noMultiLvlLbl val="0"/>
      </c:catAx>
      <c:valAx>
        <c:axId val="101277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2755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информатике и ИКТ во Фрунзенском районе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1"/>
                <c:pt idx="0">
                  <c:v>СШ 28</c:v>
                </c:pt>
                <c:pt idx="1">
                  <c:v>СШ 21</c:v>
                </c:pt>
                <c:pt idx="2">
                  <c:v>СШ 89</c:v>
                </c:pt>
                <c:pt idx="3">
                  <c:v>СШ 73</c:v>
                </c:pt>
                <c:pt idx="4">
                  <c:v>СШ 18</c:v>
                </c:pt>
                <c:pt idx="5">
                  <c:v>СШ 88</c:v>
                </c:pt>
                <c:pt idx="6">
                  <c:v>СШ 78</c:v>
                </c:pt>
                <c:pt idx="7">
                  <c:v>СШ 68,14</c:v>
                </c:pt>
                <c:pt idx="8">
                  <c:v>СШ 23</c:v>
                </c:pt>
                <c:pt idx="9">
                  <c:v>СШ 6</c:v>
                </c:pt>
                <c:pt idx="10">
                  <c:v>СШ 66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1.1000000000000001</c:v>
                </c:pt>
                <c:pt idx="1">
                  <c:v>1.0900000000000001</c:v>
                </c:pt>
                <c:pt idx="2">
                  <c:v>1.06</c:v>
                </c:pt>
                <c:pt idx="3">
                  <c:v>1.03</c:v>
                </c:pt>
                <c:pt idx="4">
                  <c:v>1.02</c:v>
                </c:pt>
                <c:pt idx="5">
                  <c:v>0.98</c:v>
                </c:pt>
                <c:pt idx="6">
                  <c:v>0.97</c:v>
                </c:pt>
                <c:pt idx="7">
                  <c:v>0.96</c:v>
                </c:pt>
                <c:pt idx="8">
                  <c:v>0.87</c:v>
                </c:pt>
                <c:pt idx="9">
                  <c:v>0.67</c:v>
                </c:pt>
                <c:pt idx="10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3-462B-AB04-DF0754977A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1581568"/>
        <c:axId val="101583104"/>
        <c:axId val="0"/>
      </c:bar3DChart>
      <c:catAx>
        <c:axId val="10158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ru-RU"/>
          </a:p>
        </c:txPr>
        <c:crossAx val="101583104"/>
        <c:crosses val="autoZero"/>
        <c:auto val="1"/>
        <c:lblAlgn val="ctr"/>
        <c:lblOffset val="100"/>
        <c:noMultiLvlLbl val="0"/>
      </c:catAx>
      <c:valAx>
        <c:axId val="101583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581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3.69</c:v>
                </c:pt>
                <c:pt idx="2">
                  <c:v>3.7</c:v>
                </c:pt>
                <c:pt idx="3">
                  <c:v>3.4</c:v>
                </c:pt>
                <c:pt idx="4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BC-4D19-9F6A-94400501A13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64.3</c:v>
                </c:pt>
                <c:pt idx="2">
                  <c:v>71.7</c:v>
                </c:pt>
                <c:pt idx="3">
                  <c:v>42.6</c:v>
                </c:pt>
                <c:pt idx="4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BC-4D19-9F6A-94400501A13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BC-4D19-9F6A-94400501A1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43936"/>
        <c:axId val="101545472"/>
      </c:barChart>
      <c:catAx>
        <c:axId val="101543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1545472"/>
        <c:crosses val="autoZero"/>
        <c:auto val="1"/>
        <c:lblAlgn val="ctr"/>
        <c:lblOffset val="100"/>
        <c:noMultiLvlLbl val="0"/>
      </c:catAx>
      <c:valAx>
        <c:axId val="101545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5439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2018-2019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75</c:v>
                </c:pt>
                <c:pt idx="1">
                  <c:v>2</c:v>
                </c:pt>
                <c:pt idx="2">
                  <c:v>34</c:v>
                </c:pt>
                <c:pt idx="3">
                  <c:v>39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9B-4264-B66F-28CE15A0C2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743232"/>
        <c:axId val="101749120"/>
      </c:barChart>
      <c:catAx>
        <c:axId val="101743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1749120"/>
        <c:crosses val="autoZero"/>
        <c:auto val="1"/>
        <c:lblAlgn val="ctr"/>
        <c:lblOffset val="100"/>
        <c:noMultiLvlLbl val="0"/>
      </c:catAx>
      <c:valAx>
        <c:axId val="101749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7432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67-46ED-9B65-B9762694674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67-46ED-9B65-B976269467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6"/>
        <c:axId val="101664640"/>
        <c:axId val="101666176"/>
      </c:barChart>
      <c:catAx>
        <c:axId val="10166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666176"/>
        <c:crosses val="autoZero"/>
        <c:auto val="1"/>
        <c:lblAlgn val="ctr"/>
        <c:lblOffset val="100"/>
        <c:noMultiLvlLbl val="0"/>
      </c:catAx>
      <c:valAx>
        <c:axId val="101666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6646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2018-2019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86</c:v>
                </c:pt>
                <c:pt idx="1">
                  <c:v>31</c:v>
                </c:pt>
                <c:pt idx="2">
                  <c:v>39</c:v>
                </c:pt>
                <c:pt idx="3">
                  <c:v>16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0F-40B5-9AC2-0CB31B0C8E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0187264"/>
        <c:axId val="70268800"/>
      </c:barChart>
      <c:catAx>
        <c:axId val="70187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0268800"/>
        <c:crosses val="autoZero"/>
        <c:auto val="1"/>
        <c:lblAlgn val="ctr"/>
        <c:lblOffset val="100"/>
        <c:noMultiLvlLbl val="0"/>
      </c:catAx>
      <c:valAx>
        <c:axId val="70268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1872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обществознанию во Фрунзенском районе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1"/>
                <c:pt idx="0">
                  <c:v>СШ 18</c:v>
                </c:pt>
                <c:pt idx="1">
                  <c:v>СШ 21</c:v>
                </c:pt>
                <c:pt idx="2">
                  <c:v>СШ 68</c:v>
                </c:pt>
                <c:pt idx="3">
                  <c:v>СШ 88</c:v>
                </c:pt>
                <c:pt idx="4">
                  <c:v>СШ 73</c:v>
                </c:pt>
                <c:pt idx="5">
                  <c:v>СШ 78</c:v>
                </c:pt>
                <c:pt idx="6">
                  <c:v>СШ 28</c:v>
                </c:pt>
                <c:pt idx="7">
                  <c:v>СШ 23</c:v>
                </c:pt>
                <c:pt idx="8">
                  <c:v>СШ 89</c:v>
                </c:pt>
                <c:pt idx="9">
                  <c:v>СШ 66,14</c:v>
                </c:pt>
                <c:pt idx="10">
                  <c:v>СШ 6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1.1100000000000001</c:v>
                </c:pt>
                <c:pt idx="1">
                  <c:v>1.0900000000000001</c:v>
                </c:pt>
                <c:pt idx="2">
                  <c:v>1.08</c:v>
                </c:pt>
                <c:pt idx="3">
                  <c:v>1.04</c:v>
                </c:pt>
                <c:pt idx="4">
                  <c:v>1.01</c:v>
                </c:pt>
                <c:pt idx="5">
                  <c:v>1</c:v>
                </c:pt>
                <c:pt idx="6">
                  <c:v>0.99</c:v>
                </c:pt>
                <c:pt idx="7">
                  <c:v>0.97</c:v>
                </c:pt>
                <c:pt idx="8">
                  <c:v>0.96</c:v>
                </c:pt>
                <c:pt idx="9">
                  <c:v>0.95</c:v>
                </c:pt>
                <c:pt idx="10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3-462B-AB04-DF0754977A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2933248"/>
        <c:axId val="102934784"/>
        <c:axId val="0"/>
      </c:bar3DChart>
      <c:catAx>
        <c:axId val="10293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ru-RU"/>
          </a:p>
        </c:txPr>
        <c:crossAx val="102934784"/>
        <c:crosses val="autoZero"/>
        <c:auto val="1"/>
        <c:lblAlgn val="ctr"/>
        <c:lblOffset val="100"/>
        <c:noMultiLvlLbl val="0"/>
      </c:catAx>
      <c:valAx>
        <c:axId val="102934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933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3</c:v>
                </c:pt>
                <c:pt idx="2">
                  <c:v>4.4000000000000004</c:v>
                </c:pt>
                <c:pt idx="3">
                  <c:v>3.5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02-49D0-A893-1E1F67D88E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0</c:v>
                </c:pt>
                <c:pt idx="2">
                  <c:v>90</c:v>
                </c:pt>
                <c:pt idx="3">
                  <c:v>33.299999999999997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02-49D0-A893-1E1F67D88E7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80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02-49D0-A893-1E1F67D88E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907264"/>
        <c:axId val="102966400"/>
      </c:barChart>
      <c:catAx>
        <c:axId val="102907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2966400"/>
        <c:crosses val="autoZero"/>
        <c:auto val="1"/>
        <c:lblAlgn val="ctr"/>
        <c:lblOffset val="100"/>
        <c:noMultiLvlLbl val="0"/>
      </c:catAx>
      <c:valAx>
        <c:axId val="102966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9072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2018-2019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DE-45AC-93C6-A4F54F6D2B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3008512"/>
        <c:axId val="103014400"/>
      </c:barChart>
      <c:catAx>
        <c:axId val="103008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3014400"/>
        <c:crosses val="autoZero"/>
        <c:auto val="1"/>
        <c:lblAlgn val="ctr"/>
        <c:lblOffset val="100"/>
        <c:noMultiLvlLbl val="0"/>
      </c:catAx>
      <c:valAx>
        <c:axId val="103014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0085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66-48CE-8A62-592FEE4A01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66-48CE-8A62-592FEE4A01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3081472"/>
        <c:axId val="103083008"/>
      </c:barChart>
      <c:catAx>
        <c:axId val="10308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083008"/>
        <c:crosses val="autoZero"/>
        <c:auto val="1"/>
        <c:lblAlgn val="ctr"/>
        <c:lblOffset val="100"/>
        <c:noMultiLvlLbl val="0"/>
      </c:catAx>
      <c:valAx>
        <c:axId val="103083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0814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английскому языку во Фрунзенском районе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7"/>
                <c:pt idx="0">
                  <c:v>СШ 66</c:v>
                </c:pt>
                <c:pt idx="1">
                  <c:v>СШ 14</c:v>
                </c:pt>
                <c:pt idx="2">
                  <c:v>СШ 78,89</c:v>
                </c:pt>
                <c:pt idx="3">
                  <c:v>СШ 28,18,88</c:v>
                </c:pt>
                <c:pt idx="4">
                  <c:v>СШ 73</c:v>
                </c:pt>
                <c:pt idx="5">
                  <c:v>СШ 21</c:v>
                </c:pt>
                <c:pt idx="6">
                  <c:v>СШ 23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1.01</c:v>
                </c:pt>
                <c:pt idx="1">
                  <c:v>0.97</c:v>
                </c:pt>
                <c:pt idx="2">
                  <c:v>0.96</c:v>
                </c:pt>
                <c:pt idx="3">
                  <c:v>0.94</c:v>
                </c:pt>
                <c:pt idx="4">
                  <c:v>0.89</c:v>
                </c:pt>
                <c:pt idx="5">
                  <c:v>0.82</c:v>
                </c:pt>
                <c:pt idx="6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3-462B-AB04-DF0754977A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252352"/>
        <c:axId val="103253888"/>
        <c:axId val="0"/>
      </c:bar3DChart>
      <c:catAx>
        <c:axId val="10325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ru-RU"/>
          </a:p>
        </c:txPr>
        <c:crossAx val="103253888"/>
        <c:crosses val="autoZero"/>
        <c:auto val="1"/>
        <c:lblAlgn val="ctr"/>
        <c:lblOffset val="100"/>
        <c:noMultiLvlLbl val="0"/>
      </c:catAx>
      <c:valAx>
        <c:axId val="103253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252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2017-2018</c:v>
                </c:pt>
                <c:pt idx="1">
                  <c:v>2018-2019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8D-45EC-A73A-AE394EB802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2017-2018</c:v>
                </c:pt>
                <c:pt idx="1">
                  <c:v>2018-2019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8D-45EC-A73A-AE394EB802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2017-2018</c:v>
                </c:pt>
                <c:pt idx="1">
                  <c:v>2018-2019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8D-45EC-A73A-AE394EB802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226368"/>
        <c:axId val="103097088"/>
      </c:barChart>
      <c:catAx>
        <c:axId val="103226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3097088"/>
        <c:crosses val="autoZero"/>
        <c:auto val="1"/>
        <c:lblAlgn val="ctr"/>
        <c:lblOffset val="100"/>
        <c:noMultiLvlLbl val="0"/>
      </c:catAx>
      <c:valAx>
        <c:axId val="103097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226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2018-2019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AB-4045-B205-783D931957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3139200"/>
        <c:axId val="103140736"/>
      </c:barChart>
      <c:catAx>
        <c:axId val="103139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3140736"/>
        <c:crosses val="autoZero"/>
        <c:auto val="1"/>
        <c:lblAlgn val="ctr"/>
        <c:lblOffset val="100"/>
        <c:noMultiLvlLbl val="0"/>
      </c:catAx>
      <c:valAx>
        <c:axId val="103140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1392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A3-449C-805F-CC4662E8AD3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A3-449C-805F-CC4662E8AD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6"/>
        <c:axId val="103285888"/>
        <c:axId val="103287424"/>
      </c:barChart>
      <c:catAx>
        <c:axId val="10328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287424"/>
        <c:crosses val="autoZero"/>
        <c:auto val="1"/>
        <c:lblAlgn val="ctr"/>
        <c:lblOffset val="100"/>
        <c:noMultiLvlLbl val="0"/>
      </c:catAx>
      <c:valAx>
        <c:axId val="103287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2858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литературе</a:t>
            </a:r>
            <a:r>
              <a:rPr lang="ru-RU" baseline="0" dirty="0"/>
              <a:t> </a:t>
            </a:r>
            <a:r>
              <a:rPr lang="ru-RU" dirty="0"/>
              <a:t>во Фрунзенском районе</a:t>
            </a:r>
          </a:p>
        </c:rich>
      </c:tx>
      <c:layout>
        <c:manualLayout>
          <c:xMode val="edge"/>
          <c:yMode val="edge"/>
          <c:x val="0.12478640092235108"/>
          <c:y val="2.403197703695186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7"/>
                <c:pt idx="0">
                  <c:v>СШ 73</c:v>
                </c:pt>
                <c:pt idx="1">
                  <c:v>СШ 14</c:v>
                </c:pt>
                <c:pt idx="2">
                  <c:v>СШ 88</c:v>
                </c:pt>
                <c:pt idx="3">
                  <c:v>СШ 66,89</c:v>
                </c:pt>
                <c:pt idx="4">
                  <c:v>СШ 21</c:v>
                </c:pt>
                <c:pt idx="5">
                  <c:v>СШ 28,68</c:v>
                </c:pt>
                <c:pt idx="6">
                  <c:v>СШ 23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1.22</c:v>
                </c:pt>
                <c:pt idx="1">
                  <c:v>1.18</c:v>
                </c:pt>
                <c:pt idx="2">
                  <c:v>1.1100000000000001</c:v>
                </c:pt>
                <c:pt idx="3">
                  <c:v>1.08</c:v>
                </c:pt>
                <c:pt idx="4">
                  <c:v>1.06</c:v>
                </c:pt>
                <c:pt idx="5">
                  <c:v>0.91</c:v>
                </c:pt>
                <c:pt idx="6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3-462B-AB04-DF0754977A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346176"/>
        <c:axId val="103347712"/>
        <c:axId val="0"/>
      </c:bar3DChart>
      <c:catAx>
        <c:axId val="10334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3347712"/>
        <c:crosses val="autoZero"/>
        <c:auto val="1"/>
        <c:lblAlgn val="ctr"/>
        <c:lblOffset val="100"/>
        <c:noMultiLvlLbl val="0"/>
      </c:catAx>
      <c:valAx>
        <c:axId val="103347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346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3.75</c:v>
                </c:pt>
                <c:pt idx="2">
                  <c:v>3.4</c:v>
                </c:pt>
                <c:pt idx="3">
                  <c:v>3.4</c:v>
                </c:pt>
                <c:pt idx="4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D1-4342-BC96-0C7F48E3AA4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75</c:v>
                </c:pt>
                <c:pt idx="2">
                  <c:v>43.8</c:v>
                </c:pt>
                <c:pt idx="3">
                  <c:v>40</c:v>
                </c:pt>
                <c:pt idx="4">
                  <c:v>61.5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D1-4342-BC96-0C7F48E3AA4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D1-4342-BC96-0C7F48E3A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479552"/>
        <c:axId val="103362560"/>
      </c:barChart>
      <c:catAx>
        <c:axId val="103479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3362560"/>
        <c:crosses val="autoZero"/>
        <c:auto val="1"/>
        <c:lblAlgn val="ctr"/>
        <c:lblOffset val="100"/>
        <c:noMultiLvlLbl val="0"/>
      </c:catAx>
      <c:valAx>
        <c:axId val="103362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4795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7D-461D-8F0B-F00C6B818A6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7D-461D-8F0B-F00C6B818A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5255168"/>
        <c:axId val="75261056"/>
      </c:barChart>
      <c:catAx>
        <c:axId val="7525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261056"/>
        <c:crosses val="autoZero"/>
        <c:auto val="1"/>
        <c:lblAlgn val="ctr"/>
        <c:lblOffset val="100"/>
        <c:noMultiLvlLbl val="0"/>
      </c:catAx>
      <c:valAx>
        <c:axId val="75261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2551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2018-2019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</c:v>
                </c:pt>
                <c:pt idx="1">
                  <c:v>1</c:v>
                </c:pt>
                <c:pt idx="2">
                  <c:v>7</c:v>
                </c:pt>
                <c:pt idx="3">
                  <c:v>5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C3-4681-B510-A3C7F7E1DA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3388288"/>
        <c:axId val="103389824"/>
      </c:barChart>
      <c:catAx>
        <c:axId val="103388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3389824"/>
        <c:crosses val="autoZero"/>
        <c:auto val="1"/>
        <c:lblAlgn val="ctr"/>
        <c:lblOffset val="100"/>
        <c:noMultiLvlLbl val="0"/>
      </c:catAx>
      <c:valAx>
        <c:axId val="103389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3882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169674705141106E-2"/>
          <c:y val="3.7962962962962983E-2"/>
          <c:w val="0.72949908992112644"/>
          <c:h val="0.855321834770653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8F-4151-909C-0200BED9D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8F-4151-909C-0200BED9DF2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678F-4151-909C-0200BED9DF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5249920"/>
        <c:axId val="95251456"/>
      </c:barChart>
      <c:catAx>
        <c:axId val="9524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251456"/>
        <c:crosses val="autoZero"/>
        <c:auto val="1"/>
        <c:lblAlgn val="ctr"/>
        <c:lblOffset val="100"/>
        <c:noMultiLvlLbl val="0"/>
      </c:catAx>
      <c:valAx>
        <c:axId val="95251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2499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биологии во Фрунзенском районе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8"/>
                <c:pt idx="0">
                  <c:v>СШ 21</c:v>
                </c:pt>
                <c:pt idx="1">
                  <c:v>СШ 66</c:v>
                </c:pt>
                <c:pt idx="2">
                  <c:v>СШ 28,88</c:v>
                </c:pt>
                <c:pt idx="3">
                  <c:v>СШ 14</c:v>
                </c:pt>
                <c:pt idx="4">
                  <c:v>СШ 6,89</c:v>
                </c:pt>
                <c:pt idx="5">
                  <c:v>СШ 18</c:v>
                </c:pt>
                <c:pt idx="6">
                  <c:v>СШ 23,68</c:v>
                </c:pt>
                <c:pt idx="7">
                  <c:v>СШ 78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1.27</c:v>
                </c:pt>
                <c:pt idx="1">
                  <c:v>1.1200000000000001</c:v>
                </c:pt>
                <c:pt idx="2">
                  <c:v>1.0900000000000001</c:v>
                </c:pt>
                <c:pt idx="3">
                  <c:v>1.07</c:v>
                </c:pt>
                <c:pt idx="4">
                  <c:v>1.01</c:v>
                </c:pt>
                <c:pt idx="5">
                  <c:v>0.98</c:v>
                </c:pt>
                <c:pt idx="6">
                  <c:v>0.93</c:v>
                </c:pt>
                <c:pt idx="7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3-462B-AB04-DF0754977A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5351168"/>
        <c:axId val="95352704"/>
        <c:axId val="0"/>
      </c:bar3DChart>
      <c:catAx>
        <c:axId val="9535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5352704"/>
        <c:crosses val="autoZero"/>
        <c:auto val="1"/>
        <c:lblAlgn val="ctr"/>
        <c:lblOffset val="100"/>
        <c:noMultiLvlLbl val="0"/>
      </c:catAx>
      <c:valAx>
        <c:axId val="95352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351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1"/>
                <c:pt idx="0">
                  <c:v>2018-2019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D1-4342-BC96-0C7F48E3AA4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1"/>
                <c:pt idx="0">
                  <c:v>2018-2019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D1-4342-BC96-0C7F48E3AA4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1"/>
                <c:pt idx="0">
                  <c:v>2018-2019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D1-4342-BC96-0C7F48E3A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479552"/>
        <c:axId val="103362560"/>
      </c:barChart>
      <c:catAx>
        <c:axId val="103479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3362560"/>
        <c:crosses val="autoZero"/>
        <c:auto val="1"/>
        <c:lblAlgn val="ctr"/>
        <c:lblOffset val="100"/>
        <c:noMultiLvlLbl val="0"/>
      </c:catAx>
      <c:valAx>
        <c:axId val="103362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4795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2018-2019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</c:v>
                </c:pt>
                <c:pt idx="1">
                  <c:v>2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C3-4681-B510-A3C7F7E1DA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3388288"/>
        <c:axId val="103389824"/>
      </c:barChart>
      <c:catAx>
        <c:axId val="103388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3389824"/>
        <c:crosses val="autoZero"/>
        <c:auto val="1"/>
        <c:lblAlgn val="ctr"/>
        <c:lblOffset val="100"/>
        <c:noMultiLvlLbl val="0"/>
      </c:catAx>
      <c:valAx>
        <c:axId val="103389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3882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169674705141106E-2"/>
          <c:y val="3.7962962962962983E-2"/>
          <c:w val="0.72949908992112644"/>
          <c:h val="0.855321834770653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8F-4151-909C-0200BED9D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8F-4151-909C-0200BED9DF2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678F-4151-909C-0200BED9DF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5249920"/>
        <c:axId val="95251456"/>
      </c:barChart>
      <c:catAx>
        <c:axId val="9524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251456"/>
        <c:crosses val="autoZero"/>
        <c:auto val="1"/>
        <c:lblAlgn val="ctr"/>
        <c:lblOffset val="100"/>
        <c:noMultiLvlLbl val="0"/>
      </c:catAx>
      <c:valAx>
        <c:axId val="95251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2499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истории во Фрунзенском районе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6"/>
                <c:pt idx="0">
                  <c:v>СШ 68</c:v>
                </c:pt>
                <c:pt idx="1">
                  <c:v>СШ 89</c:v>
                </c:pt>
                <c:pt idx="2">
                  <c:v>СШ 21</c:v>
                </c:pt>
                <c:pt idx="3">
                  <c:v>СШ 18</c:v>
                </c:pt>
                <c:pt idx="4">
                  <c:v>СШ 23</c:v>
                </c:pt>
                <c:pt idx="5">
                  <c:v>СШ 28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1.39</c:v>
                </c:pt>
                <c:pt idx="1">
                  <c:v>1.1299999999999999</c:v>
                </c:pt>
                <c:pt idx="2">
                  <c:v>1.02</c:v>
                </c:pt>
                <c:pt idx="3">
                  <c:v>0.91</c:v>
                </c:pt>
                <c:pt idx="4">
                  <c:v>0.89</c:v>
                </c:pt>
                <c:pt idx="5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3-462B-AB04-DF0754977A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5351168"/>
        <c:axId val="95352704"/>
        <c:axId val="0"/>
      </c:bar3DChart>
      <c:catAx>
        <c:axId val="9535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5352704"/>
        <c:crosses val="autoZero"/>
        <c:auto val="1"/>
        <c:lblAlgn val="ctr"/>
        <c:lblOffset val="100"/>
        <c:noMultiLvlLbl val="0"/>
      </c:catAx>
      <c:valAx>
        <c:axId val="95352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351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Рейтинг по русскому языку во Фрунзенском районе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0"/>
                <c:pt idx="1">
                  <c:v>СШ 18</c:v>
                </c:pt>
                <c:pt idx="2">
                  <c:v>СШ 88</c:v>
                </c:pt>
                <c:pt idx="3">
                  <c:v>СШ 21</c:v>
                </c:pt>
                <c:pt idx="4">
                  <c:v>СШ 14</c:v>
                </c:pt>
                <c:pt idx="5">
                  <c:v>СШ 28</c:v>
                </c:pt>
                <c:pt idx="6">
                  <c:v>СШ 68</c:v>
                </c:pt>
                <c:pt idx="7">
                  <c:v>СШ 6,73</c:v>
                </c:pt>
                <c:pt idx="8">
                  <c:v>СШ 23,66,89</c:v>
                </c:pt>
                <c:pt idx="9">
                  <c:v>СШ 78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1">
                  <c:v>1.08</c:v>
                </c:pt>
                <c:pt idx="2">
                  <c:v>1.08</c:v>
                </c:pt>
                <c:pt idx="3">
                  <c:v>1.06</c:v>
                </c:pt>
                <c:pt idx="4">
                  <c:v>1.04</c:v>
                </c:pt>
                <c:pt idx="5">
                  <c:v>1.03</c:v>
                </c:pt>
                <c:pt idx="6">
                  <c:v>1.03</c:v>
                </c:pt>
                <c:pt idx="7">
                  <c:v>1.01</c:v>
                </c:pt>
                <c:pt idx="8">
                  <c:v>0.99</c:v>
                </c:pt>
                <c:pt idx="9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3-462B-AB04-DF0754977A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7408128"/>
        <c:axId val="77409664"/>
        <c:axId val="0"/>
      </c:bar3DChart>
      <c:catAx>
        <c:axId val="7740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7409664"/>
        <c:crosses val="autoZero"/>
        <c:auto val="1"/>
        <c:lblAlgn val="ctr"/>
        <c:lblOffset val="100"/>
        <c:noMultiLvlLbl val="0"/>
      </c:catAx>
      <c:valAx>
        <c:axId val="77409664"/>
        <c:scaling>
          <c:orientation val="minMax"/>
        </c:scaling>
        <c:delete val="0"/>
        <c:axPos val="l"/>
        <c:majorGridlines/>
        <c:numFmt formatCode="d\-mmm" sourceLinked="1"/>
        <c:majorTickMark val="out"/>
        <c:minorTickMark val="none"/>
        <c:tickLblPos val="nextTo"/>
        <c:crossAx val="77408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  <c:pt idx="4">
                  <c:v>9г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81.8</c:v>
                </c:pt>
                <c:pt idx="2">
                  <c:v>73</c:v>
                </c:pt>
                <c:pt idx="3">
                  <c:v>62.5</c:v>
                </c:pt>
                <c:pt idx="4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54-4C30-880F-608D128D6F3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  <c:pt idx="4">
                  <c:v>9г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54-4C30-880F-608D128D6F3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ср.балл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  <c:pt idx="4">
                  <c:v>9г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3.9</c:v>
                </c:pt>
                <c:pt idx="2">
                  <c:v>4</c:v>
                </c:pt>
                <c:pt idx="3">
                  <c:v>3.8</c:v>
                </c:pt>
                <c:pt idx="4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54-4C30-880F-608D128D6F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5321344"/>
        <c:axId val="75322880"/>
      </c:barChart>
      <c:catAx>
        <c:axId val="75321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5322880"/>
        <c:crosses val="autoZero"/>
        <c:auto val="1"/>
        <c:lblAlgn val="ctr"/>
        <c:lblOffset val="100"/>
        <c:noMultiLvlLbl val="0"/>
      </c:catAx>
      <c:valAx>
        <c:axId val="75322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5321344"/>
        <c:crosses val="autoZero"/>
        <c:crossBetween val="between"/>
        <c:majorUnit val="10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1005091377466686"/>
          <c:y val="0.90528181516287265"/>
          <c:w val="0.3962685914260719"/>
          <c:h val="7.482628558828255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ср.балл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3.51</c:v>
                </c:pt>
                <c:pt idx="1">
                  <c:v>3.65</c:v>
                </c:pt>
                <c:pt idx="2">
                  <c:v>4.0999999999999996</c:v>
                </c:pt>
                <c:pt idx="3">
                  <c:v>3.7</c:v>
                </c:pt>
                <c:pt idx="4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D8-46B7-831B-77B3453ACA1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47.1</c:v>
                </c:pt>
                <c:pt idx="1">
                  <c:v>61.8</c:v>
                </c:pt>
                <c:pt idx="2">
                  <c:v>78.900000000000006</c:v>
                </c:pt>
                <c:pt idx="3">
                  <c:v>60.5</c:v>
                </c:pt>
                <c:pt idx="4">
                  <c:v>69.8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D8-46B7-831B-77B3453ACA1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99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D8-46B7-831B-77B3453AC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890368"/>
        <c:axId val="87068672"/>
      </c:barChart>
      <c:catAx>
        <c:axId val="86890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7068672"/>
        <c:crosses val="autoZero"/>
        <c:auto val="1"/>
        <c:lblAlgn val="ctr"/>
        <c:lblOffset val="100"/>
        <c:noMultiLvlLbl val="0"/>
      </c:catAx>
      <c:valAx>
        <c:axId val="87068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890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2018-2019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Всего сдавали(чел)</c:v>
                </c:pt>
                <c:pt idx="1">
                  <c:v>"5"(чел)</c:v>
                </c:pt>
                <c:pt idx="2">
                  <c:v>"4"(чел)</c:v>
                </c:pt>
                <c:pt idx="3">
                  <c:v>"3"(чел)</c:v>
                </c:pt>
                <c:pt idx="4">
                  <c:v>"2"(чел)</c:v>
                </c:pt>
                <c:pt idx="5">
                  <c:v>% успеваемости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86</c:v>
                </c:pt>
                <c:pt idx="1">
                  <c:v>10</c:v>
                </c:pt>
                <c:pt idx="2">
                  <c:v>50</c:v>
                </c:pt>
                <c:pt idx="3">
                  <c:v>26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48-4341-89E6-EF6B3150B5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3495296"/>
        <c:axId val="93496832"/>
      </c:barChart>
      <c:catAx>
        <c:axId val="93495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496832"/>
        <c:crosses val="autoZero"/>
        <c:auto val="1"/>
        <c:lblAlgn val="ctr"/>
        <c:lblOffset val="100"/>
        <c:noMultiLvlLbl val="0"/>
      </c:catAx>
      <c:valAx>
        <c:axId val="93496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4952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школа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1-439A-9A14-D686D35F48E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ср.балл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41-439A-9A14-D686D35F48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4047232"/>
        <c:axId val="94049024"/>
      </c:barChart>
      <c:catAx>
        <c:axId val="9404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049024"/>
        <c:crosses val="autoZero"/>
        <c:auto val="1"/>
        <c:lblAlgn val="ctr"/>
        <c:lblOffset val="100"/>
        <c:noMultiLvlLbl val="0"/>
      </c:catAx>
      <c:valAx>
        <c:axId val="94049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0472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9 классы </a:t>
            </a:r>
            <a:br>
              <a:rPr lang="ru-RU" dirty="0"/>
            </a:br>
            <a:r>
              <a:rPr lang="ru-RU" dirty="0"/>
              <a:t>Русский язык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41168"/>
            <a:ext cx="8183880" cy="916724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ОГЭ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676468"/>
              </p:ext>
            </p:extLst>
          </p:nvPr>
        </p:nvGraphicFramePr>
        <p:xfrm>
          <a:off x="755576" y="404664"/>
          <a:ext cx="7858180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Сравнительный анализ результатов по физике за 4 года (по школе)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результатов ГИА по физике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Сравнительный анализ среднего балла по физике по школе и области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ОГЭ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715636"/>
              </p:ext>
            </p:extLst>
          </p:nvPr>
        </p:nvGraphicFramePr>
        <p:xfrm>
          <a:off x="714348" y="500042"/>
          <a:ext cx="7858180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Сравнительный анализ результатов по химии за 4 года (по школе)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182014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результатов ГИА по химии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01109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Сравнительный анализ среднего балла по химии по школе и области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163022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ОГЭ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755647"/>
              </p:ext>
            </p:extLst>
          </p:nvPr>
        </p:nvGraphicFramePr>
        <p:xfrm>
          <a:off x="714348" y="500042"/>
          <a:ext cx="7858180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Сравнительный анализ результатов по географии за 4 года (по школе)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44763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Сравнительный анализ результатов по русскому языку за 5 лет (по школе)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результатов ГИА по географии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40848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Сравнительный анализ среднего балла по географии по школе и области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855752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ОГЭ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198801"/>
              </p:ext>
            </p:extLst>
          </p:nvPr>
        </p:nvGraphicFramePr>
        <p:xfrm>
          <a:off x="714348" y="500042"/>
          <a:ext cx="7858180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Сравнительный анализ результатов по информатике за 4 года (по школе)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85803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результатов ГИА по информатике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696309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Сравнительный анализ среднего балла по информатике по школе и области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619203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ОГЭ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404743"/>
              </p:ext>
            </p:extLst>
          </p:nvPr>
        </p:nvGraphicFramePr>
        <p:xfrm>
          <a:off x="714348" y="500042"/>
          <a:ext cx="7858180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Сравнительный анализ результатов по обществознанию за 4 года (по школе)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386287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результатов ГИА по обществознанию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063655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Сравнительный анализ среднего балла по обществознанию по школе и области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554057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результатов ГИА по русскому языку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ОГЭ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795546"/>
              </p:ext>
            </p:extLst>
          </p:nvPr>
        </p:nvGraphicFramePr>
        <p:xfrm>
          <a:off x="714348" y="500042"/>
          <a:ext cx="7858180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44816" cy="1143000"/>
          </a:xfrm>
        </p:spPr>
        <p:txBody>
          <a:bodyPr>
            <a:noAutofit/>
          </a:bodyPr>
          <a:lstStyle/>
          <a:p>
            <a:r>
              <a:rPr lang="ru-RU" sz="3200" dirty="0"/>
              <a:t>Сравнительный анализ результатов по английскому языку за 4 года (по школе)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108983"/>
              </p:ext>
            </p:extLst>
          </p:nvPr>
        </p:nvGraphicFramePr>
        <p:xfrm>
          <a:off x="1475656" y="1556792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результатов ГИА по английскому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677581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/>
              <a:t>Сравнительный анализ среднего балла по английскому языку по школе и области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375136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ОГЭ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152482"/>
              </p:ext>
            </p:extLst>
          </p:nvPr>
        </p:nvGraphicFramePr>
        <p:xfrm>
          <a:off x="714348" y="500042"/>
          <a:ext cx="7858180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44816" cy="1143000"/>
          </a:xfrm>
        </p:spPr>
        <p:txBody>
          <a:bodyPr>
            <a:noAutofit/>
          </a:bodyPr>
          <a:lstStyle/>
          <a:p>
            <a:r>
              <a:rPr lang="ru-RU" sz="3200" dirty="0"/>
              <a:t>Анализ результатов по литературе(по школе)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539419"/>
              </p:ext>
            </p:extLst>
          </p:nvPr>
        </p:nvGraphicFramePr>
        <p:xfrm>
          <a:off x="1475656" y="1556792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результатов ГИА по литературе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185103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Сравнительный анализ среднего балла по литературе по школе и области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216260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ОГЭ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187483"/>
              </p:ext>
            </p:extLst>
          </p:nvPr>
        </p:nvGraphicFramePr>
        <p:xfrm>
          <a:off x="714348" y="500042"/>
          <a:ext cx="7858180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Сравнительный анализ результатов по биологии за 4 года (по школе)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270002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Сравнительный анализ среднего балла по русскому языку по школе  и области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результатов ГИА по биологии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562374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Сравнительный анализ среднего балла по биологии по школе и области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798561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ОГЭ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423138"/>
              </p:ext>
            </p:extLst>
          </p:nvPr>
        </p:nvGraphicFramePr>
        <p:xfrm>
          <a:off x="714348" y="500042"/>
          <a:ext cx="7858180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Анализ результатов по истории (по школе)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593297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39496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результатов ГИА по истории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243099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75247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Сравнительный анализ среднего балла по истории по школе и области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508434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85254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ОГЭ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058545"/>
              </p:ext>
            </p:extLst>
          </p:nvPr>
        </p:nvGraphicFramePr>
        <p:xfrm>
          <a:off x="714348" y="500042"/>
          <a:ext cx="7858180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528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86322"/>
            <a:ext cx="8183880" cy="107157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ГИА в форме ОГЭ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048828"/>
              </p:ext>
            </p:extLst>
          </p:nvPr>
        </p:nvGraphicFramePr>
        <p:xfrm>
          <a:off x="714348" y="500042"/>
          <a:ext cx="7858180" cy="475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9 классы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Математика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Сравнительный анализ результатов по математике за 5 лет (по школе)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результатов ГИА по математике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Сравнительный анализ среднего балла по математике по школе и области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1653</TotalTime>
  <Words>423</Words>
  <Application>Microsoft Office PowerPoint</Application>
  <PresentationFormat>Экран (4:3)</PresentationFormat>
  <Paragraphs>68</Paragraphs>
  <Slides>46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1" baseType="lpstr">
      <vt:lpstr>Corbel</vt:lpstr>
      <vt:lpstr>Gill Sans MT</vt:lpstr>
      <vt:lpstr>Verdana</vt:lpstr>
      <vt:lpstr>Wingdings 2</vt:lpstr>
      <vt:lpstr>Солнцестояние</vt:lpstr>
      <vt:lpstr>9 классы  Русский язык</vt:lpstr>
      <vt:lpstr>Сравнительный анализ результатов по русскому языку за 5 лет (по школе)</vt:lpstr>
      <vt:lpstr>Анализ результатов ГИА по русскому языку</vt:lpstr>
      <vt:lpstr>Сравнительный анализ среднего балла по русскому языку по школе  и области</vt:lpstr>
      <vt:lpstr>ГИА в форме ОГЭ</vt:lpstr>
      <vt:lpstr>9 классы  Математика</vt:lpstr>
      <vt:lpstr>Сравнительный анализ результатов по математике за 5 лет (по школе)</vt:lpstr>
      <vt:lpstr>Анализ результатов ГИА по математике</vt:lpstr>
      <vt:lpstr>Сравнительный анализ среднего балла по математике по школе и области</vt:lpstr>
      <vt:lpstr>ГИА в форме ОГЭ</vt:lpstr>
      <vt:lpstr>Сравнительный анализ результатов по физике за 4 года (по школе)</vt:lpstr>
      <vt:lpstr>Анализ результатов ГИА по физике</vt:lpstr>
      <vt:lpstr>Сравнительный анализ среднего балла по физике по школе и области</vt:lpstr>
      <vt:lpstr>ГИА в форме ОГЭ</vt:lpstr>
      <vt:lpstr>Сравнительный анализ результатов по химии за 4 года (по школе)</vt:lpstr>
      <vt:lpstr>Анализ результатов ГИА по химии</vt:lpstr>
      <vt:lpstr>Сравнительный анализ среднего балла по химии по школе и области</vt:lpstr>
      <vt:lpstr>ГИА в форме ОГЭ</vt:lpstr>
      <vt:lpstr>Сравнительный анализ результатов по географии за 4 года (по школе)</vt:lpstr>
      <vt:lpstr>Анализ результатов ГИА по географии</vt:lpstr>
      <vt:lpstr>Сравнительный анализ среднего балла по географии по школе и области</vt:lpstr>
      <vt:lpstr>ГИА в форме ОГЭ</vt:lpstr>
      <vt:lpstr>Сравнительный анализ результатов по информатике за 4 года (по школе)</vt:lpstr>
      <vt:lpstr>Анализ результатов ГИА по информатике</vt:lpstr>
      <vt:lpstr>Сравнительный анализ среднего балла по информатике по школе и области</vt:lpstr>
      <vt:lpstr>ГИА в форме ОГЭ</vt:lpstr>
      <vt:lpstr>Сравнительный анализ результатов по обществознанию за 4 года (по школе)</vt:lpstr>
      <vt:lpstr>Анализ результатов ГИА по обществознанию</vt:lpstr>
      <vt:lpstr>Сравнительный анализ среднего балла по обществознанию по школе и области</vt:lpstr>
      <vt:lpstr>ГИА в форме ОГЭ</vt:lpstr>
      <vt:lpstr>Сравнительный анализ результатов по английскому языку за 4 года (по школе)</vt:lpstr>
      <vt:lpstr>Анализ результатов ГИА по английскому</vt:lpstr>
      <vt:lpstr>Сравнительный анализ среднего балла по английскому языку по школе и области</vt:lpstr>
      <vt:lpstr>ГИА в форме ОГЭ</vt:lpstr>
      <vt:lpstr>Анализ результатов по литературе(по школе)</vt:lpstr>
      <vt:lpstr>Анализ результатов ГИА по литературе</vt:lpstr>
      <vt:lpstr>Сравнительный анализ среднего балла по литературе по школе и области</vt:lpstr>
      <vt:lpstr>ГИА в форме ОГЭ</vt:lpstr>
      <vt:lpstr>Сравнительный анализ результатов по биологии за 4 года (по школе)</vt:lpstr>
      <vt:lpstr>Анализ результатов ГИА по биологии</vt:lpstr>
      <vt:lpstr>Сравнительный анализ среднего балла по биологии по школе и области</vt:lpstr>
      <vt:lpstr>ГИА в форме ОГЭ</vt:lpstr>
      <vt:lpstr>Анализ результатов по истории (по школе)</vt:lpstr>
      <vt:lpstr>Анализ результатов ГИА по истории</vt:lpstr>
      <vt:lpstr>Сравнительный анализ среднего балла по истории по школе и области</vt:lpstr>
      <vt:lpstr>ГИА в форме ОГЭ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Полякова</dc:creator>
  <cp:lastModifiedBy>АВРОРА</cp:lastModifiedBy>
  <cp:revision>317</cp:revision>
  <dcterms:created xsi:type="dcterms:W3CDTF">2014-11-05T11:45:43Z</dcterms:created>
  <dcterms:modified xsi:type="dcterms:W3CDTF">2019-08-29T23:38:01Z</dcterms:modified>
</cp:coreProperties>
</file>