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0" r:id="rId3"/>
    <p:sldId id="258" r:id="rId4"/>
    <p:sldId id="291" r:id="rId5"/>
    <p:sldId id="259" r:id="rId6"/>
    <p:sldId id="295" r:id="rId7"/>
    <p:sldId id="262" r:id="rId8"/>
    <p:sldId id="335" r:id="rId9"/>
    <p:sldId id="337" r:id="rId10"/>
    <p:sldId id="322" r:id="rId11"/>
    <p:sldId id="260" r:id="rId12"/>
    <p:sldId id="314" r:id="rId13"/>
    <p:sldId id="287" r:id="rId14"/>
    <p:sldId id="293" r:id="rId15"/>
    <p:sldId id="288" r:id="rId16"/>
    <p:sldId id="294" r:id="rId17"/>
    <p:sldId id="263" r:id="rId18"/>
    <p:sldId id="387" r:id="rId19"/>
    <p:sldId id="395" r:id="rId20"/>
    <p:sldId id="397" r:id="rId21"/>
    <p:sldId id="403" r:id="rId22"/>
    <p:sldId id="405" r:id="rId23"/>
    <p:sldId id="411" r:id="rId24"/>
    <p:sldId id="28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717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Русский язык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Средняя школа №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67631744"/>
        <c:axId val="81011072"/>
        <c:axId val="0"/>
      </c:bar3DChart>
      <c:catAx>
        <c:axId val="676317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1011072"/>
        <c:crosses val="autoZero"/>
        <c:auto val="1"/>
        <c:lblAlgn val="ctr"/>
        <c:lblOffset val="100"/>
      </c:catAx>
      <c:valAx>
        <c:axId val="81011072"/>
        <c:scaling>
          <c:orientation val="minMax"/>
        </c:scaling>
        <c:axPos val="l"/>
        <c:majorGridlines/>
        <c:numFmt formatCode="General" sourceLinked="1"/>
        <c:tickLblPos val="nextTo"/>
        <c:crossAx val="676317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обществознанию в средней школе № 28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  <c:pt idx="7">
                  <c:v>2019-2020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61</c:v>
                </c:pt>
                <c:pt idx="1">
                  <c:v>64</c:v>
                </c:pt>
                <c:pt idx="2">
                  <c:v>62</c:v>
                </c:pt>
                <c:pt idx="3">
                  <c:v>61.2</c:v>
                </c:pt>
                <c:pt idx="4">
                  <c:v>59.1</c:v>
                </c:pt>
                <c:pt idx="5">
                  <c:v>65</c:v>
                </c:pt>
                <c:pt idx="6">
                  <c:v>63.2</c:v>
                </c:pt>
                <c:pt idx="7">
                  <c:v>57.5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68-41BA-996B-9B239CA63C7E}"/>
            </c:ext>
          </c:extLst>
        </c:ser>
        <c:shape val="cylinder"/>
        <c:axId val="100833536"/>
        <c:axId val="100843520"/>
        <c:axId val="0"/>
      </c:bar3DChart>
      <c:catAx>
        <c:axId val="100833536"/>
        <c:scaling>
          <c:orientation val="minMax"/>
        </c:scaling>
        <c:axPos val="b"/>
        <c:numFmt formatCode="General" sourceLinked="1"/>
        <c:tickLblPos val="nextTo"/>
        <c:crossAx val="100843520"/>
        <c:crosses val="autoZero"/>
        <c:auto val="1"/>
        <c:lblAlgn val="ctr"/>
        <c:lblOffset val="100"/>
      </c:catAx>
      <c:valAx>
        <c:axId val="100843520"/>
        <c:scaling>
          <c:orientation val="minMax"/>
        </c:scaling>
        <c:axPos val="l"/>
        <c:majorGridlines/>
        <c:numFmt formatCode="General" sourceLinked="1"/>
        <c:tickLblPos val="nextTo"/>
        <c:crossAx val="1008335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Химия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483693802869041"/>
          <c:w val="0.90400133829254303"/>
          <c:h val="0.4165238518801536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34-4D22-AAA4-738508024C51}"/>
            </c:ext>
          </c:extLst>
        </c:ser>
        <c:shape val="cylinder"/>
        <c:axId val="100903936"/>
        <c:axId val="100918016"/>
        <c:axId val="0"/>
      </c:bar3DChart>
      <c:catAx>
        <c:axId val="1009039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0918016"/>
        <c:crosses val="autoZero"/>
        <c:auto val="1"/>
        <c:lblAlgn val="ctr"/>
        <c:lblOffset val="100"/>
      </c:catAx>
      <c:valAx>
        <c:axId val="100918016"/>
        <c:scaling>
          <c:orientation val="minMax"/>
        </c:scaling>
        <c:axPos val="l"/>
        <c:majorGridlines/>
        <c:numFmt formatCode="General" sourceLinked="1"/>
        <c:tickLblPos val="nextTo"/>
        <c:crossAx val="1009039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химии в средней школе № 28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  <c:pt idx="7">
                  <c:v>2019-2020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67.66</c:v>
                </c:pt>
                <c:pt idx="1">
                  <c:v>56.25</c:v>
                </c:pt>
                <c:pt idx="2">
                  <c:v>51</c:v>
                </c:pt>
                <c:pt idx="3">
                  <c:v>46.5</c:v>
                </c:pt>
                <c:pt idx="4">
                  <c:v>20</c:v>
                </c:pt>
                <c:pt idx="5">
                  <c:v>47</c:v>
                </c:pt>
                <c:pt idx="6">
                  <c:v>53.4</c:v>
                </c:pt>
                <c:pt idx="7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2B6-43D9-84F3-8A2C91354DF6}"/>
            </c:ext>
          </c:extLst>
        </c:ser>
        <c:shape val="cylinder"/>
        <c:axId val="100168832"/>
        <c:axId val="100434688"/>
        <c:axId val="0"/>
      </c:bar3DChart>
      <c:catAx>
        <c:axId val="100168832"/>
        <c:scaling>
          <c:orientation val="minMax"/>
        </c:scaling>
        <c:axPos val="b"/>
        <c:numFmt formatCode="General" sourceLinked="1"/>
        <c:tickLblPos val="nextTo"/>
        <c:crossAx val="100434688"/>
        <c:crosses val="autoZero"/>
        <c:auto val="1"/>
        <c:lblAlgn val="ctr"/>
        <c:lblOffset val="100"/>
      </c:catAx>
      <c:valAx>
        <c:axId val="100434688"/>
        <c:scaling>
          <c:orientation val="minMax"/>
        </c:scaling>
        <c:axPos val="l"/>
        <c:majorGridlines/>
        <c:numFmt formatCode="General" sourceLinked="1"/>
        <c:tickLblPos val="nextTo"/>
        <c:crossAx val="1001688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Биология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EC-4C60-B958-4D072C420FEA}"/>
            </c:ext>
          </c:extLst>
        </c:ser>
        <c:shape val="cylinder"/>
        <c:axId val="100758656"/>
        <c:axId val="100760960"/>
        <c:axId val="0"/>
      </c:bar3DChart>
      <c:catAx>
        <c:axId val="1007586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0760960"/>
        <c:crosses val="autoZero"/>
        <c:auto val="1"/>
        <c:lblAlgn val="ctr"/>
        <c:lblOffset val="100"/>
      </c:catAx>
      <c:valAx>
        <c:axId val="100760960"/>
        <c:scaling>
          <c:orientation val="minMax"/>
        </c:scaling>
        <c:axPos val="l"/>
        <c:majorGridlines/>
        <c:numFmt formatCode="General" sourceLinked="1"/>
        <c:tickLblPos val="nextTo"/>
        <c:crossAx val="1007586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биологии в средней школе № 28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  <c:pt idx="7">
                  <c:v>2019-2020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64</c:v>
                </c:pt>
                <c:pt idx="1">
                  <c:v>60.83</c:v>
                </c:pt>
                <c:pt idx="2">
                  <c:v>47</c:v>
                </c:pt>
                <c:pt idx="3">
                  <c:v>65.599999999999994</c:v>
                </c:pt>
                <c:pt idx="4">
                  <c:v>52</c:v>
                </c:pt>
                <c:pt idx="5">
                  <c:v>60</c:v>
                </c:pt>
                <c:pt idx="6">
                  <c:v>57.3</c:v>
                </c:pt>
                <c:pt idx="7">
                  <c:v>52.33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1A-4F09-941B-1743EBE68992}"/>
            </c:ext>
          </c:extLst>
        </c:ser>
        <c:shape val="cylinder"/>
        <c:axId val="108623744"/>
        <c:axId val="108625280"/>
        <c:axId val="0"/>
      </c:bar3DChart>
      <c:catAx>
        <c:axId val="108623744"/>
        <c:scaling>
          <c:orientation val="minMax"/>
        </c:scaling>
        <c:axPos val="b"/>
        <c:numFmt formatCode="General" sourceLinked="1"/>
        <c:tickLblPos val="nextTo"/>
        <c:crossAx val="108625280"/>
        <c:crosses val="autoZero"/>
        <c:auto val="1"/>
        <c:lblAlgn val="ctr"/>
        <c:lblOffset val="100"/>
      </c:catAx>
      <c:valAx>
        <c:axId val="108625280"/>
        <c:scaling>
          <c:orientation val="minMax"/>
        </c:scaling>
        <c:axPos val="l"/>
        <c:majorGridlines/>
        <c:numFmt formatCode="General" sourceLinked="1"/>
        <c:tickLblPos val="nextTo"/>
        <c:crossAx val="1086237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Физика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6687312932925781E-2"/>
          <c:y val="0.23180433757380078"/>
          <c:w val="0.90400133829254303"/>
          <c:h val="0.5863179574122570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D7-42C4-808B-BDD62EC80A7A}"/>
            </c:ext>
          </c:extLst>
        </c:ser>
        <c:shape val="cylinder"/>
        <c:axId val="108757376"/>
        <c:axId val="108758912"/>
        <c:axId val="0"/>
      </c:bar3DChart>
      <c:catAx>
        <c:axId val="108757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8758912"/>
        <c:crosses val="autoZero"/>
        <c:auto val="1"/>
        <c:lblAlgn val="ctr"/>
        <c:lblOffset val="100"/>
      </c:catAx>
      <c:valAx>
        <c:axId val="108758912"/>
        <c:scaling>
          <c:orientation val="minMax"/>
        </c:scaling>
        <c:axPos val="l"/>
        <c:majorGridlines/>
        <c:numFmt formatCode="General" sourceLinked="1"/>
        <c:tickLblPos val="nextTo"/>
        <c:crossAx val="1087573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физике</a:t>
            </a:r>
            <a:r>
              <a:rPr lang="ru-RU" baseline="0" dirty="0"/>
              <a:t>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4264763779527645"/>
          <c:y val="0.14908945853134151"/>
          <c:w val="0.74148646349761838"/>
          <c:h val="0.4736359588517927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  <c:pt idx="7">
                  <c:v>2019-2020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52</c:v>
                </c:pt>
                <c:pt idx="1">
                  <c:v>47.6</c:v>
                </c:pt>
                <c:pt idx="2">
                  <c:v>52</c:v>
                </c:pt>
                <c:pt idx="3">
                  <c:v>57</c:v>
                </c:pt>
                <c:pt idx="4">
                  <c:v>50.5</c:v>
                </c:pt>
                <c:pt idx="5">
                  <c:v>47</c:v>
                </c:pt>
                <c:pt idx="6">
                  <c:v>51</c:v>
                </c:pt>
                <c:pt idx="7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C8-44BD-8AEA-CFD174D6502D}"/>
            </c:ext>
          </c:extLst>
        </c:ser>
        <c:shape val="cylinder"/>
        <c:axId val="108848256"/>
        <c:axId val="108849792"/>
        <c:axId val="0"/>
      </c:bar3DChart>
      <c:catAx>
        <c:axId val="108848256"/>
        <c:scaling>
          <c:orientation val="minMax"/>
        </c:scaling>
        <c:axPos val="b"/>
        <c:numFmt formatCode="General" sourceLinked="1"/>
        <c:tickLblPos val="nextTo"/>
        <c:crossAx val="108849792"/>
        <c:crosses val="autoZero"/>
        <c:auto val="1"/>
        <c:lblAlgn val="ctr"/>
        <c:lblOffset val="100"/>
      </c:catAx>
      <c:valAx>
        <c:axId val="108849792"/>
        <c:scaling>
          <c:orientation val="minMax"/>
        </c:scaling>
        <c:axPos val="l"/>
        <c:majorGridlines/>
        <c:numFmt formatCode="General" sourceLinked="1"/>
        <c:tickLblPos val="nextTo"/>
        <c:crossAx val="1088482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География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6687312932925781E-2"/>
          <c:y val="0.23180433757380084"/>
          <c:w val="0.90400133829254303"/>
          <c:h val="0.586317957412256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57.660000000000011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D7-42C4-808B-BDD62EC80A7A}"/>
            </c:ext>
          </c:extLst>
        </c:ser>
        <c:shape val="cylinder"/>
        <c:axId val="108973440"/>
        <c:axId val="108979328"/>
        <c:axId val="0"/>
      </c:bar3DChart>
      <c:catAx>
        <c:axId val="1089734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8979328"/>
        <c:crosses val="autoZero"/>
        <c:auto val="1"/>
        <c:lblAlgn val="ctr"/>
        <c:lblOffset val="100"/>
      </c:catAx>
      <c:valAx>
        <c:axId val="108979328"/>
        <c:scaling>
          <c:orientation val="minMax"/>
        </c:scaling>
        <c:axPos val="l"/>
        <c:majorGridlines/>
        <c:numFmt formatCode="General" sourceLinked="1"/>
        <c:tickLblPos val="nextTo"/>
        <c:crossAx val="1089734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географии</a:t>
            </a:r>
            <a:r>
              <a:rPr lang="ru-RU" baseline="0" dirty="0"/>
              <a:t>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4264763779527651"/>
          <c:y val="0.20399095554680968"/>
          <c:w val="0.74148646349761838"/>
          <c:h val="0.4527210349410339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  <c:pt idx="7">
                  <c:v>2019-2020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3">
                  <c:v>77</c:v>
                </c:pt>
                <c:pt idx="5">
                  <c:v>66</c:v>
                </c:pt>
                <c:pt idx="6">
                  <c:v>78</c:v>
                </c:pt>
                <c:pt idx="7">
                  <c:v>57.660000000000011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C8-44BD-8AEA-CFD174D6502D}"/>
            </c:ext>
          </c:extLst>
        </c:ser>
        <c:shape val="cylinder"/>
        <c:axId val="108990848"/>
        <c:axId val="108992384"/>
        <c:axId val="0"/>
      </c:bar3DChart>
      <c:catAx>
        <c:axId val="108990848"/>
        <c:scaling>
          <c:orientation val="minMax"/>
        </c:scaling>
        <c:axPos val="b"/>
        <c:numFmt formatCode="General" sourceLinked="1"/>
        <c:tickLblPos val="nextTo"/>
        <c:crossAx val="108992384"/>
        <c:crosses val="autoZero"/>
        <c:auto val="1"/>
        <c:lblAlgn val="ctr"/>
        <c:lblOffset val="100"/>
      </c:catAx>
      <c:valAx>
        <c:axId val="108992384"/>
        <c:scaling>
          <c:orientation val="minMax"/>
        </c:scaling>
        <c:axPos val="l"/>
        <c:majorGridlines/>
        <c:numFmt formatCode="General" sourceLinked="1"/>
        <c:tickLblPos val="nextTo"/>
        <c:crossAx val="1089908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Литература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6687312932925781E-2"/>
          <c:y val="0.23180433757380092"/>
          <c:w val="0.90400133829254303"/>
          <c:h val="0.5863179574122562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D7-42C4-808B-BDD62EC80A7A}"/>
            </c:ext>
          </c:extLst>
        </c:ser>
        <c:shape val="cylinder"/>
        <c:axId val="109054592"/>
        <c:axId val="109056384"/>
        <c:axId val="0"/>
      </c:bar3DChart>
      <c:catAx>
        <c:axId val="1090545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9056384"/>
        <c:crosses val="autoZero"/>
        <c:auto val="1"/>
        <c:lblAlgn val="ctr"/>
        <c:lblOffset val="100"/>
      </c:catAx>
      <c:valAx>
        <c:axId val="109056384"/>
        <c:scaling>
          <c:orientation val="minMax"/>
        </c:scaling>
        <c:axPos val="l"/>
        <c:majorGridlines/>
        <c:numFmt formatCode="General" sourceLinked="1"/>
        <c:tickLblPos val="nextTo"/>
        <c:crossAx val="1090545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русскому языку в средней школе № 28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483693802869041"/>
          <c:w val="0.90400133829254303"/>
          <c:h val="0.4347297224693009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  <c:pt idx="7">
                  <c:v>2019-2020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67.5</c:v>
                </c:pt>
                <c:pt idx="1">
                  <c:v>67.61999999999999</c:v>
                </c:pt>
                <c:pt idx="2">
                  <c:v>66</c:v>
                </c:pt>
                <c:pt idx="3">
                  <c:v>79.8</c:v>
                </c:pt>
                <c:pt idx="4">
                  <c:v>64.400000000000006</c:v>
                </c:pt>
                <c:pt idx="5">
                  <c:v>74</c:v>
                </c:pt>
                <c:pt idx="6">
                  <c:v>73.7</c:v>
                </c:pt>
                <c:pt idx="7">
                  <c:v>71.77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F0-4910-810F-088549BE91A4}"/>
            </c:ext>
          </c:extLst>
        </c:ser>
        <c:shape val="cylinder"/>
        <c:axId val="84311424"/>
        <c:axId val="84317312"/>
        <c:axId val="0"/>
      </c:bar3DChart>
      <c:catAx>
        <c:axId val="84311424"/>
        <c:scaling>
          <c:orientation val="minMax"/>
        </c:scaling>
        <c:axPos val="b"/>
        <c:numFmt formatCode="General" sourceLinked="1"/>
        <c:tickLblPos val="nextTo"/>
        <c:crossAx val="84317312"/>
        <c:crosses val="autoZero"/>
        <c:auto val="1"/>
        <c:lblAlgn val="ctr"/>
        <c:lblOffset val="100"/>
      </c:catAx>
      <c:valAx>
        <c:axId val="84317312"/>
        <c:scaling>
          <c:orientation val="minMax"/>
        </c:scaling>
        <c:axPos val="l"/>
        <c:majorGridlines/>
        <c:numFmt formatCode="General" sourceLinked="1"/>
        <c:tickLblPos val="nextTo"/>
        <c:crossAx val="843114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литературе</a:t>
            </a:r>
            <a:r>
              <a:rPr lang="ru-RU" baseline="0" dirty="0"/>
              <a:t>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4264763779527656"/>
          <c:y val="0.20399095554680977"/>
          <c:w val="0.74148646349761838"/>
          <c:h val="0.4527210349410337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  <c:pt idx="7">
                  <c:v>2019-2020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1">
                  <c:v>70.5</c:v>
                </c:pt>
                <c:pt idx="3">
                  <c:v>68</c:v>
                </c:pt>
                <c:pt idx="5">
                  <c:v>64</c:v>
                </c:pt>
                <c:pt idx="6">
                  <c:v>64.2</c:v>
                </c:pt>
                <c:pt idx="7">
                  <c:v>54.33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C8-44BD-8AEA-CFD174D6502D}"/>
            </c:ext>
          </c:extLst>
        </c:ser>
        <c:shape val="cylinder"/>
        <c:axId val="111607168"/>
        <c:axId val="110429312"/>
        <c:axId val="0"/>
      </c:bar3DChart>
      <c:catAx>
        <c:axId val="111607168"/>
        <c:scaling>
          <c:orientation val="minMax"/>
        </c:scaling>
        <c:axPos val="b"/>
        <c:numFmt formatCode="General" sourceLinked="1"/>
        <c:tickLblPos val="nextTo"/>
        <c:crossAx val="110429312"/>
        <c:crosses val="autoZero"/>
        <c:auto val="1"/>
        <c:lblAlgn val="ctr"/>
        <c:lblOffset val="100"/>
      </c:catAx>
      <c:valAx>
        <c:axId val="110429312"/>
        <c:scaling>
          <c:orientation val="minMax"/>
        </c:scaling>
        <c:axPos val="l"/>
        <c:majorGridlines/>
        <c:numFmt formatCode="General" sourceLinked="1"/>
        <c:tickLblPos val="nextTo"/>
        <c:crossAx val="1116071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Английский язык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6687312932925781E-2"/>
          <c:y val="0.23180433757380098"/>
          <c:w val="0.90400133829254303"/>
          <c:h val="0.5863179574122557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D7-42C4-808B-BDD62EC80A7A}"/>
            </c:ext>
          </c:extLst>
        </c:ser>
        <c:shape val="cylinder"/>
        <c:axId val="110462848"/>
        <c:axId val="110464384"/>
        <c:axId val="0"/>
      </c:bar3DChart>
      <c:catAx>
        <c:axId val="1104628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0464384"/>
        <c:crosses val="autoZero"/>
        <c:auto val="1"/>
        <c:lblAlgn val="ctr"/>
        <c:lblOffset val="100"/>
      </c:catAx>
      <c:valAx>
        <c:axId val="110464384"/>
        <c:scaling>
          <c:orientation val="minMax"/>
        </c:scaling>
        <c:axPos val="l"/>
        <c:majorGridlines/>
        <c:numFmt formatCode="General" sourceLinked="1"/>
        <c:tickLblPos val="nextTo"/>
        <c:crossAx val="1104628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английскому языку</a:t>
            </a:r>
            <a:r>
              <a:rPr lang="ru-RU" baseline="0" dirty="0"/>
              <a:t>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4264763779527662"/>
          <c:y val="0.20399095554680988"/>
          <c:w val="0.74148646349761838"/>
          <c:h val="0.4527210349410336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  <c:pt idx="7">
                  <c:v>2019-2020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1">
                  <c:v>67.2</c:v>
                </c:pt>
                <c:pt idx="5">
                  <c:v>60.7</c:v>
                </c:pt>
                <c:pt idx="6">
                  <c:v>68.099999999999994</c:v>
                </c:pt>
                <c:pt idx="7">
                  <c:v>71.5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C8-44BD-8AEA-CFD174D6502D}"/>
            </c:ext>
          </c:extLst>
        </c:ser>
        <c:shape val="cylinder"/>
        <c:axId val="111696512"/>
        <c:axId val="111702400"/>
        <c:axId val="0"/>
      </c:bar3DChart>
      <c:catAx>
        <c:axId val="111696512"/>
        <c:scaling>
          <c:orientation val="minMax"/>
        </c:scaling>
        <c:axPos val="b"/>
        <c:numFmt formatCode="General" sourceLinked="1"/>
        <c:tickLblPos val="nextTo"/>
        <c:crossAx val="111702400"/>
        <c:crosses val="autoZero"/>
        <c:auto val="1"/>
        <c:lblAlgn val="ctr"/>
        <c:lblOffset val="100"/>
      </c:catAx>
      <c:valAx>
        <c:axId val="111702400"/>
        <c:scaling>
          <c:orientation val="minMax"/>
        </c:scaling>
        <c:axPos val="l"/>
        <c:majorGridlines/>
        <c:numFmt formatCode="General" sourceLinked="1"/>
        <c:tickLblPos val="nextTo"/>
        <c:crossAx val="1116965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err="1"/>
              <a:t>Справляемость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Информатика и ИКТ</c:v>
                </c:pt>
                <c:pt idx="1">
                  <c:v>Химия</c:v>
                </c:pt>
                <c:pt idx="2">
                  <c:v>Русский язык</c:v>
                </c:pt>
                <c:pt idx="3">
                  <c:v>География</c:v>
                </c:pt>
                <c:pt idx="4">
                  <c:v>Биология</c:v>
                </c:pt>
                <c:pt idx="6">
                  <c:v>Математика проф</c:v>
                </c:pt>
                <c:pt idx="7">
                  <c:v>Обществознание</c:v>
                </c:pt>
                <c:pt idx="8">
                  <c:v>Физика</c:v>
                </c:pt>
                <c:pt idx="9">
                  <c:v>История</c:v>
                </c:pt>
                <c:pt idx="10">
                  <c:v>Литература</c:v>
                </c:pt>
                <c:pt idx="11">
                  <c:v>Английский язык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66.599999999999994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6">
                  <c:v>100</c:v>
                </c:pt>
                <c:pt idx="7">
                  <c:v>93.75</c:v>
                </c:pt>
                <c:pt idx="8">
                  <c:v>75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FC-4AF9-8966-06A355BAC9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Информатика и ИКТ</c:v>
                </c:pt>
                <c:pt idx="1">
                  <c:v>Химия</c:v>
                </c:pt>
                <c:pt idx="2">
                  <c:v>Русский язык</c:v>
                </c:pt>
                <c:pt idx="3">
                  <c:v>География</c:v>
                </c:pt>
                <c:pt idx="4">
                  <c:v>Биология</c:v>
                </c:pt>
                <c:pt idx="6">
                  <c:v>Математика проф</c:v>
                </c:pt>
                <c:pt idx="7">
                  <c:v>Обществознание</c:v>
                </c:pt>
                <c:pt idx="8">
                  <c:v>Физика</c:v>
                </c:pt>
                <c:pt idx="9">
                  <c:v>История</c:v>
                </c:pt>
                <c:pt idx="10">
                  <c:v>Литература</c:v>
                </c:pt>
                <c:pt idx="11">
                  <c:v>Английский язык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FC-4AF9-8966-06A355BAC9CA}"/>
            </c:ext>
          </c:extLst>
        </c:ser>
        <c:shape val="cylinder"/>
        <c:axId val="111765376"/>
        <c:axId val="111766912"/>
        <c:axId val="0"/>
      </c:bar3DChart>
      <c:catAx>
        <c:axId val="111765376"/>
        <c:scaling>
          <c:orientation val="minMax"/>
        </c:scaling>
        <c:axPos val="b"/>
        <c:numFmt formatCode="General" sourceLinked="0"/>
        <c:tickLblPos val="nextTo"/>
        <c:crossAx val="111766912"/>
        <c:crosses val="autoZero"/>
        <c:auto val="1"/>
        <c:lblAlgn val="ctr"/>
        <c:lblOffset val="100"/>
      </c:catAx>
      <c:valAx>
        <c:axId val="111766912"/>
        <c:scaling>
          <c:orientation val="minMax"/>
        </c:scaling>
        <c:axPos val="l"/>
        <c:majorGridlines/>
        <c:numFmt formatCode="General" sourceLinked="1"/>
        <c:tickLblPos val="nextTo"/>
        <c:crossAx val="1117653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Математика- профильный уровень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13559088862305"/>
          <c:w val="0.90400133829254303"/>
          <c:h val="0.3465820033102121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№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76-4550-B1C6-8BA2BF6842CF}"/>
            </c:ext>
          </c:extLst>
        </c:ser>
        <c:shape val="cylinder"/>
        <c:axId val="84383616"/>
        <c:axId val="84385152"/>
        <c:axId val="0"/>
      </c:bar3DChart>
      <c:catAx>
        <c:axId val="843836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4385152"/>
        <c:crosses val="autoZero"/>
        <c:auto val="1"/>
        <c:lblAlgn val="ctr"/>
        <c:lblOffset val="100"/>
      </c:catAx>
      <c:valAx>
        <c:axId val="84385152"/>
        <c:scaling>
          <c:orientation val="minMax"/>
        </c:scaling>
        <c:axPos val="l"/>
        <c:majorGridlines/>
        <c:numFmt formatCode="General" sourceLinked="1"/>
        <c:tickLblPos val="nextTo"/>
        <c:crossAx val="843836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математике проф.уровня в средней школе № 28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42</c:v>
                </c:pt>
                <c:pt idx="1">
                  <c:v>48</c:v>
                </c:pt>
                <c:pt idx="2">
                  <c:v>47.4</c:v>
                </c:pt>
                <c:pt idx="3">
                  <c:v>44</c:v>
                </c:pt>
                <c:pt idx="4">
                  <c:v>64</c:v>
                </c:pt>
                <c:pt idx="5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7A-4C67-AB2C-ECFACFEEA6B4}"/>
            </c:ext>
          </c:extLst>
        </c:ser>
        <c:shape val="cylinder"/>
        <c:axId val="85729664"/>
        <c:axId val="85731200"/>
        <c:axId val="0"/>
      </c:bar3DChart>
      <c:catAx>
        <c:axId val="85729664"/>
        <c:scaling>
          <c:orientation val="minMax"/>
        </c:scaling>
        <c:axPos val="b"/>
        <c:numFmt formatCode="General" sourceLinked="1"/>
        <c:tickLblPos val="nextTo"/>
        <c:crossAx val="85731200"/>
        <c:crosses val="autoZero"/>
        <c:auto val="1"/>
        <c:lblAlgn val="ctr"/>
        <c:lblOffset val="100"/>
      </c:catAx>
      <c:valAx>
        <c:axId val="85731200"/>
        <c:scaling>
          <c:orientation val="minMax"/>
        </c:scaling>
        <c:axPos val="l"/>
        <c:majorGridlines/>
        <c:numFmt formatCode="General" sourceLinked="1"/>
        <c:tickLblPos val="nextTo"/>
        <c:crossAx val="857296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История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18-47E6-9787-19C87D02509D}"/>
            </c:ext>
          </c:extLst>
        </c:ser>
        <c:shape val="cylinder"/>
        <c:axId val="94380416"/>
        <c:axId val="94381952"/>
        <c:axId val="0"/>
      </c:bar3DChart>
      <c:catAx>
        <c:axId val="943804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4381952"/>
        <c:crosses val="autoZero"/>
        <c:auto val="1"/>
        <c:lblAlgn val="ctr"/>
        <c:lblOffset val="100"/>
      </c:catAx>
      <c:valAx>
        <c:axId val="94381952"/>
        <c:scaling>
          <c:orientation val="minMax"/>
        </c:scaling>
        <c:axPos val="l"/>
        <c:majorGridlines/>
        <c:numFmt formatCode="General" sourceLinked="1"/>
        <c:tickLblPos val="nextTo"/>
        <c:crossAx val="943804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История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  <c:pt idx="7">
                  <c:v>2019-2020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57</c:v>
                </c:pt>
                <c:pt idx="1">
                  <c:v>68</c:v>
                </c:pt>
                <c:pt idx="2">
                  <c:v>60</c:v>
                </c:pt>
                <c:pt idx="3">
                  <c:v>59.4</c:v>
                </c:pt>
                <c:pt idx="4">
                  <c:v>40</c:v>
                </c:pt>
                <c:pt idx="5">
                  <c:v>69</c:v>
                </c:pt>
                <c:pt idx="6">
                  <c:v>61.4</c:v>
                </c:pt>
                <c:pt idx="7">
                  <c:v>75.5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8B-4B19-A517-E827361D6C7F}"/>
            </c:ext>
          </c:extLst>
        </c:ser>
        <c:shape val="cylinder"/>
        <c:axId val="100243712"/>
        <c:axId val="100249600"/>
        <c:axId val="0"/>
      </c:bar3DChart>
      <c:catAx>
        <c:axId val="100243712"/>
        <c:scaling>
          <c:orientation val="minMax"/>
        </c:scaling>
        <c:axPos val="b"/>
        <c:numFmt formatCode="General" sourceLinked="1"/>
        <c:tickLblPos val="nextTo"/>
        <c:crossAx val="100249600"/>
        <c:crosses val="autoZero"/>
        <c:auto val="1"/>
        <c:lblAlgn val="ctr"/>
        <c:lblOffset val="100"/>
      </c:catAx>
      <c:valAx>
        <c:axId val="100249600"/>
        <c:scaling>
          <c:orientation val="minMax"/>
        </c:scaling>
        <c:axPos val="l"/>
        <c:majorGridlines/>
        <c:numFmt formatCode="General" sourceLinked="1"/>
        <c:tickLblPos val="nextTo"/>
        <c:crossAx val="1002437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Информатика и ИКТ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46.660000000000011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C5-4935-B15B-BA82403F01F0}"/>
            </c:ext>
          </c:extLst>
        </c:ser>
        <c:shape val="cylinder"/>
        <c:axId val="100425088"/>
        <c:axId val="100426880"/>
        <c:axId val="0"/>
      </c:bar3DChart>
      <c:catAx>
        <c:axId val="1004250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0426880"/>
        <c:crosses val="autoZero"/>
        <c:auto val="1"/>
        <c:lblAlgn val="ctr"/>
        <c:lblOffset val="100"/>
      </c:catAx>
      <c:valAx>
        <c:axId val="100426880"/>
        <c:scaling>
          <c:orientation val="minMax"/>
        </c:scaling>
        <c:axPos val="l"/>
        <c:majorGridlines/>
        <c:numFmt formatCode="General" sourceLinked="1"/>
        <c:tickLblPos val="nextTo"/>
        <c:crossAx val="1004250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информатике</a:t>
            </a:r>
            <a:r>
              <a:rPr lang="ru-RU" baseline="0" dirty="0"/>
              <a:t> и ИКТ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  <c:pt idx="7">
                  <c:v>2019-2020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60</c:v>
                </c:pt>
                <c:pt idx="1">
                  <c:v>46</c:v>
                </c:pt>
                <c:pt idx="2">
                  <c:v>42</c:v>
                </c:pt>
                <c:pt idx="3">
                  <c:v>43</c:v>
                </c:pt>
                <c:pt idx="4">
                  <c:v>46.4</c:v>
                </c:pt>
                <c:pt idx="5">
                  <c:v>43</c:v>
                </c:pt>
                <c:pt idx="6">
                  <c:v>66.8</c:v>
                </c:pt>
                <c:pt idx="7">
                  <c:v>46.660000000000011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91-43A9-9CB8-4129189EE318}"/>
            </c:ext>
          </c:extLst>
        </c:ser>
        <c:shape val="cylinder"/>
        <c:axId val="100518528"/>
        <c:axId val="100524416"/>
        <c:axId val="0"/>
      </c:bar3DChart>
      <c:catAx>
        <c:axId val="100518528"/>
        <c:scaling>
          <c:orientation val="minMax"/>
        </c:scaling>
        <c:axPos val="b"/>
        <c:numFmt formatCode="General" sourceLinked="1"/>
        <c:tickLblPos val="nextTo"/>
        <c:crossAx val="100524416"/>
        <c:crosses val="autoZero"/>
        <c:auto val="1"/>
        <c:lblAlgn val="ctr"/>
        <c:lblOffset val="100"/>
      </c:catAx>
      <c:valAx>
        <c:axId val="100524416"/>
        <c:scaling>
          <c:orientation val="minMax"/>
        </c:scaling>
        <c:axPos val="l"/>
        <c:majorGridlines/>
        <c:numFmt formatCode="General" sourceLinked="1"/>
        <c:tickLblPos val="nextTo"/>
        <c:crossAx val="1005185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Обществознание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A6-4097-AB3C-7525B4AD56B7}"/>
            </c:ext>
          </c:extLst>
        </c:ser>
        <c:shape val="cylinder"/>
        <c:axId val="100643200"/>
        <c:axId val="100644736"/>
        <c:axId val="0"/>
      </c:bar3DChart>
      <c:catAx>
        <c:axId val="1006432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0644736"/>
        <c:crosses val="autoZero"/>
        <c:auto val="1"/>
        <c:lblAlgn val="ctr"/>
        <c:lblOffset val="100"/>
      </c:catAx>
      <c:valAx>
        <c:axId val="100644736"/>
        <c:scaling>
          <c:orientation val="minMax"/>
        </c:scaling>
        <c:axPos val="l"/>
        <c:majorGridlines/>
        <c:numFmt formatCode="General" sourceLinked="1"/>
        <c:tickLblPos val="nextTo"/>
        <c:crossAx val="1006432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0.64776</cdr:x>
      <cdr:y>0.36407</cdr:y>
    </cdr:from>
    <cdr:to>
      <cdr:x>0.65302</cdr:x>
      <cdr:y>0.37305</cdr:y>
    </cdr:to>
    <cdr:sp macro="" textlink="">
      <cdr:nvSpPr>
        <cdr:cNvPr id="2" name="TextBox 1"/>
        <cdr:cNvSpPr txBox="1"/>
      </cdr:nvSpPr>
      <cdr:spPr>
        <a:xfrm xmlns:a="http://schemas.openxmlformats.org/drawingml/2006/main" flipV="1">
          <a:off x="5626968" y="1852777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87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F521B0-F770-4F23-AE98-EC8F58272D6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2376264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Анализ результатов ГИА-11 </a:t>
            </a:r>
            <a:br>
              <a:rPr lang="ru-RU" sz="3600" dirty="0"/>
            </a:br>
            <a:r>
              <a:rPr lang="ru-RU" sz="3600" dirty="0"/>
              <a:t>за </a:t>
            </a:r>
            <a:r>
              <a:rPr lang="ru-RU" sz="3600" dirty="0" smtClean="0"/>
              <a:t>2019-2020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учебный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772400" cy="914400"/>
          </a:xfrm>
        </p:spPr>
        <p:txBody>
          <a:bodyPr/>
          <a:lstStyle/>
          <a:p>
            <a:pPr algn="r"/>
            <a:r>
              <a:rPr lang="ru-RU" dirty="0" smtClean="0"/>
              <a:t>28.08.2020</a:t>
            </a:r>
            <a:endParaRPr lang="ru-RU" dirty="0"/>
          </a:p>
          <a:p>
            <a:pPr algn="r"/>
            <a:r>
              <a:rPr lang="ru-RU" dirty="0"/>
              <a:t>заместитель директора по УВР О.В.Полякова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00708062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04429838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70321194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02559886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95496312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6895577"/>
              </p:ext>
            </p:extLst>
          </p:nvPr>
        </p:nvGraphicFramePr>
        <p:xfrm>
          <a:off x="600220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01413627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9532689"/>
              </p:ext>
            </p:extLst>
          </p:nvPr>
        </p:nvGraphicFramePr>
        <p:xfrm>
          <a:off x="457200" y="571480"/>
          <a:ext cx="82296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79142980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9532689"/>
              </p:ext>
            </p:extLst>
          </p:nvPr>
        </p:nvGraphicFramePr>
        <p:xfrm>
          <a:off x="457200" y="571480"/>
          <a:ext cx="82296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18782177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4268398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9532689"/>
              </p:ext>
            </p:extLst>
          </p:nvPr>
        </p:nvGraphicFramePr>
        <p:xfrm>
          <a:off x="457200" y="571480"/>
          <a:ext cx="82296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97608460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9532689"/>
              </p:ext>
            </p:extLst>
          </p:nvPr>
        </p:nvGraphicFramePr>
        <p:xfrm>
          <a:off x="457200" y="571480"/>
          <a:ext cx="82296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8081419"/>
              </p:ext>
            </p:extLst>
          </p:nvPr>
        </p:nvGraphicFramePr>
        <p:xfrm>
          <a:off x="457200" y="1484784"/>
          <a:ext cx="8686800" cy="5089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46309671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245544" cy="86409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43793020"/>
              </p:ext>
            </p:extLst>
          </p:nvPr>
        </p:nvGraphicFramePr>
        <p:xfrm>
          <a:off x="503238" y="530225"/>
          <a:ext cx="8173218" cy="484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97275469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72386233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56827595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928487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622765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49927688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228460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1742</TotalTime>
  <Words>216</Words>
  <Application>Microsoft Office PowerPoint</Application>
  <PresentationFormat>Экран (4:3)</PresentationFormat>
  <Paragraphs>50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Аспект</vt:lpstr>
      <vt:lpstr>Анализ результатов ГИА-11  за 2019-2020  учебный год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работы  за 2011-2012  учебный год</dc:title>
  <dc:creator>Анна</dc:creator>
  <cp:lastModifiedBy>sc20</cp:lastModifiedBy>
  <cp:revision>337</cp:revision>
  <dcterms:created xsi:type="dcterms:W3CDTF">2012-08-29T21:13:05Z</dcterms:created>
  <dcterms:modified xsi:type="dcterms:W3CDTF">2020-11-29T21:13:49Z</dcterms:modified>
</cp:coreProperties>
</file>