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0" r:id="rId2"/>
    <p:sldId id="361" r:id="rId3"/>
    <p:sldId id="362" r:id="rId4"/>
    <p:sldId id="363" r:id="rId5"/>
    <p:sldId id="356" r:id="rId6"/>
    <p:sldId id="358" r:id="rId7"/>
    <p:sldId id="365" r:id="rId8"/>
    <p:sldId id="367" r:id="rId9"/>
    <p:sldId id="368" r:id="rId10"/>
    <p:sldId id="370" r:id="rId11"/>
    <p:sldId id="372" r:id="rId12"/>
    <p:sldId id="374" r:id="rId13"/>
    <p:sldId id="376" r:id="rId14"/>
    <p:sldId id="378" r:id="rId15"/>
    <p:sldId id="380" r:id="rId16"/>
    <p:sldId id="382" r:id="rId17"/>
    <p:sldId id="384" r:id="rId18"/>
    <p:sldId id="386" r:id="rId19"/>
    <p:sldId id="388" r:id="rId20"/>
    <p:sldId id="390" r:id="rId21"/>
    <p:sldId id="392" r:id="rId22"/>
    <p:sldId id="394" r:id="rId23"/>
    <p:sldId id="396" r:id="rId24"/>
    <p:sldId id="398" r:id="rId25"/>
    <p:sldId id="400" r:id="rId26"/>
    <p:sldId id="402" r:id="rId27"/>
    <p:sldId id="403" r:id="rId28"/>
    <p:sldId id="404" r:id="rId29"/>
    <p:sldId id="40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81.8</c:v>
                </c:pt>
                <c:pt idx="2">
                  <c:v>85</c:v>
                </c:pt>
                <c:pt idx="3">
                  <c:v>83.3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успеваемость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ср.балл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4.3599999999999994</c:v>
                </c:pt>
                <c:pt idx="2">
                  <c:v>4.3499999999999996</c:v>
                </c:pt>
                <c:pt idx="3">
                  <c:v>4.42</c:v>
                </c:pt>
              </c:numCache>
            </c:numRef>
          </c:val>
        </c:ser>
        <c:dLbls>
          <c:showVal val="1"/>
        </c:dLbls>
        <c:gapWidth val="75"/>
        <c:axId val="30991872"/>
        <c:axId val="30993408"/>
      </c:barChart>
      <c:catAx>
        <c:axId val="30991872"/>
        <c:scaling>
          <c:orientation val="minMax"/>
        </c:scaling>
        <c:axPos val="b"/>
        <c:majorTickMark val="none"/>
        <c:tickLblPos val="nextTo"/>
        <c:crossAx val="30993408"/>
        <c:crosses val="autoZero"/>
        <c:auto val="1"/>
        <c:lblAlgn val="ctr"/>
        <c:lblOffset val="100"/>
      </c:catAx>
      <c:valAx>
        <c:axId val="30993408"/>
        <c:scaling>
          <c:orientation val="minMax"/>
        </c:scaling>
        <c:axPos val="l"/>
        <c:numFmt formatCode="General" sourceLinked="1"/>
        <c:majorTickMark val="none"/>
        <c:tickLblPos val="nextTo"/>
        <c:crossAx val="30991872"/>
        <c:crosses val="autoZero"/>
        <c:crossBetween val="between"/>
        <c:majorUnit val="10"/>
      </c:valAx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11005091377466705"/>
          <c:y val="0.90528181516287265"/>
          <c:w val="0.58545360649363298"/>
          <c:h val="7.7881988871760593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3.9099999999999997</c:v>
                </c:pt>
              </c:numCache>
            </c:numRef>
          </c:val>
        </c:ser>
        <c:dLbls>
          <c:showVal val="1"/>
        </c:dLbls>
        <c:axId val="73532928"/>
        <c:axId val="73534464"/>
      </c:barChart>
      <c:catAx>
        <c:axId val="73532928"/>
        <c:scaling>
          <c:orientation val="minMax"/>
        </c:scaling>
        <c:axPos val="b"/>
        <c:numFmt formatCode="General" sourceLinked="1"/>
        <c:tickLblPos val="nextTo"/>
        <c:crossAx val="73534464"/>
        <c:crosses val="autoZero"/>
        <c:auto val="1"/>
        <c:lblAlgn val="ctr"/>
        <c:lblOffset val="100"/>
      </c:catAx>
      <c:valAx>
        <c:axId val="73534464"/>
        <c:scaling>
          <c:orientation val="minMax"/>
        </c:scaling>
        <c:axPos val="l"/>
        <c:majorGridlines/>
        <c:numFmt formatCode="General" sourceLinked="1"/>
        <c:tickLblPos val="nextTo"/>
        <c:crossAx val="735329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2015-2016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  <c:pt idx="5">
                  <c:v>100</c:v>
                </c:pt>
              </c:numCache>
            </c:numRef>
          </c:val>
        </c:ser>
        <c:dLbls>
          <c:showVal val="1"/>
        </c:dLbls>
        <c:axId val="73554944"/>
        <c:axId val="73556736"/>
      </c:barChart>
      <c:catAx>
        <c:axId val="73554944"/>
        <c:scaling>
          <c:orientation val="minMax"/>
        </c:scaling>
        <c:axPos val="b"/>
        <c:tickLblPos val="nextTo"/>
        <c:crossAx val="73556736"/>
        <c:crosses val="autoZero"/>
        <c:auto val="1"/>
        <c:lblAlgn val="ctr"/>
        <c:lblOffset val="100"/>
      </c:catAx>
      <c:valAx>
        <c:axId val="73556736"/>
        <c:scaling>
          <c:orientation val="minMax"/>
        </c:scaling>
        <c:axPos val="l"/>
        <c:majorGridlines/>
        <c:numFmt formatCode="General" sourceLinked="1"/>
        <c:tickLblPos val="nextTo"/>
        <c:crossAx val="735549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3.29</c:v>
                </c:pt>
              </c:numCache>
            </c:numRef>
          </c:val>
        </c:ser>
        <c:dLbls>
          <c:showVal val="1"/>
        </c:dLbls>
        <c:axId val="73616768"/>
        <c:axId val="73622656"/>
      </c:barChart>
      <c:catAx>
        <c:axId val="73616768"/>
        <c:scaling>
          <c:orientation val="minMax"/>
        </c:scaling>
        <c:axPos val="b"/>
        <c:numFmt formatCode="General" sourceLinked="1"/>
        <c:tickLblPos val="nextTo"/>
        <c:crossAx val="73622656"/>
        <c:crosses val="autoZero"/>
        <c:auto val="1"/>
        <c:lblAlgn val="ctr"/>
        <c:lblOffset val="100"/>
      </c:catAx>
      <c:valAx>
        <c:axId val="73622656"/>
        <c:scaling>
          <c:orientation val="minMax"/>
        </c:scaling>
        <c:axPos val="l"/>
        <c:majorGridlines/>
        <c:numFmt formatCode="General" sourceLinked="1"/>
        <c:tickLblPos val="nextTo"/>
        <c:crossAx val="736167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2015-2016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27</c:v>
                </c:pt>
                <c:pt idx="1">
                  <c:v>3</c:v>
                </c:pt>
                <c:pt idx="2">
                  <c:v>10</c:v>
                </c:pt>
                <c:pt idx="3">
                  <c:v>11</c:v>
                </c:pt>
                <c:pt idx="4">
                  <c:v>3</c:v>
                </c:pt>
                <c:pt idx="5">
                  <c:v>89</c:v>
                </c:pt>
              </c:numCache>
            </c:numRef>
          </c:val>
        </c:ser>
        <c:dLbls>
          <c:showVal val="1"/>
        </c:dLbls>
        <c:axId val="73641344"/>
        <c:axId val="73647232"/>
      </c:barChart>
      <c:catAx>
        <c:axId val="73641344"/>
        <c:scaling>
          <c:orientation val="minMax"/>
        </c:scaling>
        <c:axPos val="b"/>
        <c:tickLblPos val="nextTo"/>
        <c:crossAx val="73647232"/>
        <c:crosses val="autoZero"/>
        <c:auto val="1"/>
        <c:lblAlgn val="ctr"/>
        <c:lblOffset val="100"/>
      </c:catAx>
      <c:valAx>
        <c:axId val="73647232"/>
        <c:scaling>
          <c:orientation val="minMax"/>
        </c:scaling>
        <c:axPos val="l"/>
        <c:majorGridlines/>
        <c:numFmt formatCode="General" sourceLinked="1"/>
        <c:tickLblPos val="nextTo"/>
        <c:crossAx val="736413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3.34</c:v>
                </c:pt>
              </c:numCache>
            </c:numRef>
          </c:val>
        </c:ser>
        <c:dLbls>
          <c:showVal val="1"/>
        </c:dLbls>
        <c:axId val="83693952"/>
        <c:axId val="83695488"/>
      </c:barChart>
      <c:catAx>
        <c:axId val="83693952"/>
        <c:scaling>
          <c:orientation val="minMax"/>
        </c:scaling>
        <c:axPos val="b"/>
        <c:numFmt formatCode="General" sourceLinked="1"/>
        <c:tickLblPos val="nextTo"/>
        <c:crossAx val="83695488"/>
        <c:crosses val="autoZero"/>
        <c:auto val="1"/>
        <c:lblAlgn val="ctr"/>
        <c:lblOffset val="100"/>
      </c:catAx>
      <c:valAx>
        <c:axId val="83695488"/>
        <c:scaling>
          <c:orientation val="minMax"/>
        </c:scaling>
        <c:axPos val="l"/>
        <c:majorGridlines/>
        <c:numFmt formatCode="General" sourceLinked="1"/>
        <c:tickLblPos val="nextTo"/>
        <c:crossAx val="836939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2015-2016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83</c:v>
                </c:pt>
              </c:numCache>
            </c:numRef>
          </c:val>
        </c:ser>
        <c:dLbls>
          <c:showVal val="1"/>
        </c:dLbls>
        <c:axId val="84039936"/>
        <c:axId val="84041728"/>
      </c:barChart>
      <c:catAx>
        <c:axId val="84039936"/>
        <c:scaling>
          <c:orientation val="minMax"/>
        </c:scaling>
        <c:axPos val="b"/>
        <c:tickLblPos val="nextTo"/>
        <c:crossAx val="84041728"/>
        <c:crosses val="autoZero"/>
        <c:auto val="1"/>
        <c:lblAlgn val="ctr"/>
        <c:lblOffset val="100"/>
      </c:catAx>
      <c:valAx>
        <c:axId val="84041728"/>
        <c:scaling>
          <c:orientation val="minMax"/>
        </c:scaling>
        <c:axPos val="l"/>
        <c:majorGridlines/>
        <c:numFmt formatCode="General" sourceLinked="1"/>
        <c:tickLblPos val="nextTo"/>
        <c:crossAx val="840399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4.01</c:v>
                </c:pt>
              </c:numCache>
            </c:numRef>
          </c:val>
        </c:ser>
        <c:dLbls>
          <c:showVal val="1"/>
        </c:dLbls>
        <c:axId val="84083840"/>
        <c:axId val="84085376"/>
      </c:barChart>
      <c:catAx>
        <c:axId val="84083840"/>
        <c:scaling>
          <c:orientation val="minMax"/>
        </c:scaling>
        <c:axPos val="b"/>
        <c:numFmt formatCode="General" sourceLinked="1"/>
        <c:tickLblPos val="nextTo"/>
        <c:crossAx val="84085376"/>
        <c:crosses val="autoZero"/>
        <c:auto val="1"/>
        <c:lblAlgn val="ctr"/>
        <c:lblOffset val="100"/>
      </c:catAx>
      <c:valAx>
        <c:axId val="84085376"/>
        <c:scaling>
          <c:orientation val="minMax"/>
        </c:scaling>
        <c:axPos val="l"/>
        <c:majorGridlines/>
        <c:numFmt formatCode="General" sourceLinked="1"/>
        <c:tickLblPos val="nextTo"/>
        <c:crossAx val="840838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2015-2016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42</c:v>
                </c:pt>
                <c:pt idx="1">
                  <c:v>2</c:v>
                </c:pt>
                <c:pt idx="2">
                  <c:v>25</c:v>
                </c:pt>
                <c:pt idx="3">
                  <c:v>15</c:v>
                </c:pt>
                <c:pt idx="4">
                  <c:v>0</c:v>
                </c:pt>
                <c:pt idx="5">
                  <c:v>100</c:v>
                </c:pt>
              </c:numCache>
            </c:numRef>
          </c:val>
        </c:ser>
        <c:dLbls>
          <c:showVal val="1"/>
        </c:dLbls>
        <c:axId val="84143104"/>
        <c:axId val="84153088"/>
      </c:barChart>
      <c:catAx>
        <c:axId val="84143104"/>
        <c:scaling>
          <c:orientation val="minMax"/>
        </c:scaling>
        <c:axPos val="b"/>
        <c:tickLblPos val="nextTo"/>
        <c:crossAx val="84153088"/>
        <c:crosses val="autoZero"/>
        <c:auto val="1"/>
        <c:lblAlgn val="ctr"/>
        <c:lblOffset val="100"/>
      </c:catAx>
      <c:valAx>
        <c:axId val="84153088"/>
        <c:scaling>
          <c:orientation val="minMax"/>
        </c:scaling>
        <c:axPos val="l"/>
        <c:majorGridlines/>
        <c:numFmt formatCode="General" sourceLinked="1"/>
        <c:tickLblPos val="nextTo"/>
        <c:crossAx val="841431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3.36</c:v>
                </c:pt>
              </c:numCache>
            </c:numRef>
          </c:val>
        </c:ser>
        <c:dLbls>
          <c:showVal val="1"/>
        </c:dLbls>
        <c:axId val="84203776"/>
        <c:axId val="89522176"/>
      </c:barChart>
      <c:catAx>
        <c:axId val="84203776"/>
        <c:scaling>
          <c:orientation val="minMax"/>
        </c:scaling>
        <c:axPos val="b"/>
        <c:numFmt formatCode="General" sourceLinked="1"/>
        <c:tickLblPos val="nextTo"/>
        <c:crossAx val="89522176"/>
        <c:crosses val="autoZero"/>
        <c:auto val="1"/>
        <c:lblAlgn val="ctr"/>
        <c:lblOffset val="100"/>
      </c:catAx>
      <c:valAx>
        <c:axId val="89522176"/>
        <c:scaling>
          <c:orientation val="minMax"/>
        </c:scaling>
        <c:axPos val="l"/>
        <c:majorGridlines/>
        <c:numFmt formatCode="General" sourceLinked="1"/>
        <c:tickLblPos val="nextTo"/>
        <c:crossAx val="842037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2015-2016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</c:v>
                </c:pt>
                <c:pt idx="1">
                  <c:v>0</c:v>
                </c:pt>
                <c:pt idx="2">
                  <c:v>3</c:v>
                </c:pt>
                <c:pt idx="3">
                  <c:v>2</c:v>
                </c:pt>
                <c:pt idx="4">
                  <c:v>0</c:v>
                </c:pt>
                <c:pt idx="5">
                  <c:v>100</c:v>
                </c:pt>
              </c:numCache>
            </c:numRef>
          </c:val>
        </c:ser>
        <c:dLbls>
          <c:showVal val="1"/>
        </c:dLbls>
        <c:axId val="89559040"/>
        <c:axId val="89560576"/>
      </c:barChart>
      <c:catAx>
        <c:axId val="89559040"/>
        <c:scaling>
          <c:orientation val="minMax"/>
        </c:scaling>
        <c:axPos val="b"/>
        <c:tickLblPos val="nextTo"/>
        <c:crossAx val="89560576"/>
        <c:crosses val="autoZero"/>
        <c:auto val="1"/>
        <c:lblAlgn val="ctr"/>
        <c:lblOffset val="100"/>
      </c:catAx>
      <c:valAx>
        <c:axId val="89560576"/>
        <c:scaling>
          <c:orientation val="minMax"/>
        </c:scaling>
        <c:axPos val="l"/>
        <c:majorGridlines/>
        <c:numFmt formatCode="General" sourceLinked="1"/>
        <c:tickLblPos val="nextTo"/>
        <c:crossAx val="895590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2014-2015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2015-2016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4.38</c:v>
                </c:pt>
              </c:numCache>
            </c:numRef>
          </c:val>
        </c:ser>
        <c:dLbls>
          <c:showVal val="1"/>
        </c:dLbls>
        <c:axId val="69098496"/>
        <c:axId val="69138304"/>
      </c:barChart>
      <c:catAx>
        <c:axId val="69098496"/>
        <c:scaling>
          <c:orientation val="minMax"/>
        </c:scaling>
        <c:axPos val="b"/>
        <c:numFmt formatCode="General" sourceLinked="1"/>
        <c:tickLblPos val="nextTo"/>
        <c:crossAx val="69138304"/>
        <c:crosses val="autoZero"/>
        <c:auto val="1"/>
        <c:lblAlgn val="ctr"/>
        <c:lblOffset val="100"/>
      </c:catAx>
      <c:valAx>
        <c:axId val="69138304"/>
        <c:scaling>
          <c:orientation val="minMax"/>
        </c:scaling>
        <c:axPos val="l"/>
        <c:majorGridlines/>
        <c:numFmt formatCode="General" sourceLinked="1"/>
        <c:tickLblPos val="nextTo"/>
        <c:crossAx val="690984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3.05</c:v>
                </c:pt>
              </c:numCache>
            </c:numRef>
          </c:val>
        </c:ser>
        <c:dLbls>
          <c:showVal val="1"/>
        </c:dLbls>
        <c:axId val="89697280"/>
        <c:axId val="89703168"/>
      </c:barChart>
      <c:catAx>
        <c:axId val="89697280"/>
        <c:scaling>
          <c:orientation val="minMax"/>
        </c:scaling>
        <c:axPos val="b"/>
        <c:numFmt formatCode="General" sourceLinked="1"/>
        <c:tickLblPos val="nextTo"/>
        <c:crossAx val="89703168"/>
        <c:crosses val="autoZero"/>
        <c:auto val="1"/>
        <c:lblAlgn val="ctr"/>
        <c:lblOffset val="100"/>
      </c:catAx>
      <c:valAx>
        <c:axId val="89703168"/>
        <c:scaling>
          <c:orientation val="minMax"/>
        </c:scaling>
        <c:axPos val="l"/>
        <c:majorGridlines/>
        <c:numFmt formatCode="General" sourceLinked="1"/>
        <c:tickLblPos val="nextTo"/>
        <c:crossAx val="896972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2015-2016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67</c:v>
                </c:pt>
              </c:numCache>
            </c:numRef>
          </c:val>
        </c:ser>
        <c:dLbls>
          <c:showVal val="1"/>
        </c:dLbls>
        <c:axId val="89600768"/>
        <c:axId val="89602304"/>
      </c:barChart>
      <c:catAx>
        <c:axId val="89600768"/>
        <c:scaling>
          <c:orientation val="minMax"/>
        </c:scaling>
        <c:axPos val="b"/>
        <c:tickLblPos val="nextTo"/>
        <c:crossAx val="89602304"/>
        <c:crosses val="autoZero"/>
        <c:auto val="1"/>
        <c:lblAlgn val="ctr"/>
        <c:lblOffset val="100"/>
      </c:catAx>
      <c:valAx>
        <c:axId val="89602304"/>
        <c:scaling>
          <c:orientation val="minMax"/>
        </c:scaling>
        <c:axPos val="l"/>
        <c:majorGridlines/>
        <c:numFmt formatCode="General" sourceLinked="1"/>
        <c:tickLblPos val="nextTo"/>
        <c:crossAx val="896007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4.05</c:v>
                </c:pt>
              </c:numCache>
            </c:numRef>
          </c:val>
        </c:ser>
        <c:dLbls>
          <c:showVal val="1"/>
        </c:dLbls>
        <c:axId val="89726336"/>
        <c:axId val="89728128"/>
      </c:barChart>
      <c:catAx>
        <c:axId val="89726336"/>
        <c:scaling>
          <c:orientation val="minMax"/>
        </c:scaling>
        <c:axPos val="b"/>
        <c:numFmt formatCode="General" sourceLinked="1"/>
        <c:tickLblPos val="nextTo"/>
        <c:crossAx val="89728128"/>
        <c:crosses val="autoZero"/>
        <c:auto val="1"/>
        <c:lblAlgn val="ctr"/>
        <c:lblOffset val="100"/>
      </c:catAx>
      <c:valAx>
        <c:axId val="89728128"/>
        <c:scaling>
          <c:orientation val="minMax"/>
        </c:scaling>
        <c:axPos val="l"/>
        <c:majorGridlines/>
        <c:numFmt formatCode="General" sourceLinked="1"/>
        <c:tickLblPos val="nextTo"/>
        <c:crossAx val="897263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2015-2016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1</c:v>
                </c:pt>
                <c:pt idx="5">
                  <c:v>80</c:v>
                </c:pt>
              </c:numCache>
            </c:numRef>
          </c:val>
        </c:ser>
        <c:dLbls>
          <c:showVal val="1"/>
        </c:dLbls>
        <c:axId val="89837568"/>
        <c:axId val="89839104"/>
      </c:barChart>
      <c:catAx>
        <c:axId val="89837568"/>
        <c:scaling>
          <c:orientation val="minMax"/>
        </c:scaling>
        <c:axPos val="b"/>
        <c:tickLblPos val="nextTo"/>
        <c:crossAx val="89839104"/>
        <c:crosses val="autoZero"/>
        <c:auto val="1"/>
        <c:lblAlgn val="ctr"/>
        <c:lblOffset val="100"/>
      </c:catAx>
      <c:valAx>
        <c:axId val="89839104"/>
        <c:scaling>
          <c:orientation val="minMax"/>
        </c:scaling>
        <c:axPos val="l"/>
        <c:majorGridlines/>
        <c:numFmt formatCode="General" sourceLinked="1"/>
        <c:tickLblPos val="nextTo"/>
        <c:crossAx val="898375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4.05</c:v>
                </c:pt>
              </c:numCache>
            </c:numRef>
          </c:val>
        </c:ser>
        <c:dLbls>
          <c:showVal val="1"/>
        </c:dLbls>
        <c:axId val="89889792"/>
        <c:axId val="89903872"/>
      </c:barChart>
      <c:catAx>
        <c:axId val="89889792"/>
        <c:scaling>
          <c:orientation val="minMax"/>
        </c:scaling>
        <c:axPos val="b"/>
        <c:numFmt formatCode="General" sourceLinked="1"/>
        <c:tickLblPos val="nextTo"/>
        <c:crossAx val="89903872"/>
        <c:crosses val="autoZero"/>
        <c:auto val="1"/>
        <c:lblAlgn val="ctr"/>
        <c:lblOffset val="100"/>
      </c:catAx>
      <c:valAx>
        <c:axId val="89903872"/>
        <c:scaling>
          <c:orientation val="minMax"/>
        </c:scaling>
        <c:axPos val="l"/>
        <c:majorGridlines/>
        <c:numFmt formatCode="General" sourceLinked="1"/>
        <c:tickLblPos val="nextTo"/>
        <c:crossAx val="898897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4.1399999999999997</c:v>
                </c:pt>
              </c:numCache>
            </c:numRef>
          </c:val>
        </c:ser>
        <c:dLbls>
          <c:showVal val="1"/>
        </c:dLbls>
        <c:axId val="73036928"/>
        <c:axId val="73038464"/>
      </c:barChart>
      <c:catAx>
        <c:axId val="73036928"/>
        <c:scaling>
          <c:orientation val="minMax"/>
        </c:scaling>
        <c:axPos val="b"/>
        <c:numFmt formatCode="General" sourceLinked="1"/>
        <c:tickLblPos val="nextTo"/>
        <c:crossAx val="73038464"/>
        <c:crosses val="autoZero"/>
        <c:auto val="1"/>
        <c:lblAlgn val="ctr"/>
        <c:lblOffset val="100"/>
      </c:catAx>
      <c:valAx>
        <c:axId val="73038464"/>
        <c:scaling>
          <c:orientation val="minMax"/>
        </c:scaling>
        <c:axPos val="l"/>
        <c:majorGridlines/>
        <c:numFmt formatCode="General" sourceLinked="1"/>
        <c:tickLblPos val="nextTo"/>
        <c:crossAx val="730369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63.6</c:v>
                </c:pt>
                <c:pt idx="2">
                  <c:v>55</c:v>
                </c:pt>
                <c:pt idx="3">
                  <c:v>66.7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успеваемость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ср.балл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3.64</c:v>
                </c:pt>
                <c:pt idx="2">
                  <c:v>3.55</c:v>
                </c:pt>
                <c:pt idx="3">
                  <c:v>3.75</c:v>
                </c:pt>
              </c:numCache>
            </c:numRef>
          </c:val>
        </c:ser>
        <c:dLbls>
          <c:showVal val="1"/>
        </c:dLbls>
        <c:gapWidth val="75"/>
        <c:axId val="73176576"/>
        <c:axId val="73178112"/>
      </c:barChart>
      <c:catAx>
        <c:axId val="73176576"/>
        <c:scaling>
          <c:orientation val="minMax"/>
        </c:scaling>
        <c:axPos val="b"/>
        <c:majorTickMark val="none"/>
        <c:tickLblPos val="nextTo"/>
        <c:crossAx val="73178112"/>
        <c:crosses val="autoZero"/>
        <c:auto val="1"/>
        <c:lblAlgn val="ctr"/>
        <c:lblOffset val="100"/>
      </c:catAx>
      <c:valAx>
        <c:axId val="73178112"/>
        <c:scaling>
          <c:orientation val="minMax"/>
        </c:scaling>
        <c:axPos val="l"/>
        <c:numFmt formatCode="General" sourceLinked="1"/>
        <c:majorTickMark val="none"/>
        <c:tickLblPos val="nextTo"/>
        <c:crossAx val="73176576"/>
        <c:crosses val="autoZero"/>
        <c:crossBetween val="between"/>
        <c:majorUnit val="10"/>
      </c:valAx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11005091377466701"/>
          <c:y val="0.90528181516287265"/>
          <c:w val="0.58545360649363276"/>
          <c:h val="7.7881988871760552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2014-2015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2015-2016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3.65</c:v>
                </c:pt>
              </c:numCache>
            </c:numRef>
          </c:val>
        </c:ser>
        <c:dLbls>
          <c:showVal val="1"/>
        </c:dLbls>
        <c:axId val="78341248"/>
        <c:axId val="78342784"/>
      </c:barChart>
      <c:catAx>
        <c:axId val="78341248"/>
        <c:scaling>
          <c:orientation val="minMax"/>
        </c:scaling>
        <c:axPos val="b"/>
        <c:numFmt formatCode="General" sourceLinked="1"/>
        <c:tickLblPos val="nextTo"/>
        <c:crossAx val="78342784"/>
        <c:crosses val="autoZero"/>
        <c:auto val="1"/>
        <c:lblAlgn val="ctr"/>
        <c:lblOffset val="100"/>
      </c:catAx>
      <c:valAx>
        <c:axId val="78342784"/>
        <c:scaling>
          <c:orientation val="minMax"/>
        </c:scaling>
        <c:axPos val="l"/>
        <c:majorGridlines/>
        <c:numFmt formatCode="General" sourceLinked="1"/>
        <c:tickLblPos val="nextTo"/>
        <c:crossAx val="783412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3.8299999999999996</c:v>
                </c:pt>
              </c:numCache>
            </c:numRef>
          </c:val>
        </c:ser>
        <c:dLbls>
          <c:showVal val="1"/>
        </c:dLbls>
        <c:axId val="78365056"/>
        <c:axId val="78366592"/>
      </c:barChart>
      <c:catAx>
        <c:axId val="78365056"/>
        <c:scaling>
          <c:orientation val="minMax"/>
        </c:scaling>
        <c:axPos val="b"/>
        <c:numFmt formatCode="General" sourceLinked="1"/>
        <c:tickLblPos val="nextTo"/>
        <c:crossAx val="78366592"/>
        <c:crosses val="autoZero"/>
        <c:auto val="1"/>
        <c:lblAlgn val="ctr"/>
        <c:lblOffset val="100"/>
      </c:catAx>
      <c:valAx>
        <c:axId val="78366592"/>
        <c:scaling>
          <c:orientation val="minMax"/>
        </c:scaling>
        <c:axPos val="l"/>
        <c:majorGridlines/>
        <c:numFmt formatCode="General" sourceLinked="1"/>
        <c:tickLblPos val="nextTo"/>
        <c:crossAx val="783650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2015-2016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15</c:v>
                </c:pt>
                <c:pt idx="1">
                  <c:v>0</c:v>
                </c:pt>
                <c:pt idx="2">
                  <c:v>6</c:v>
                </c:pt>
                <c:pt idx="3">
                  <c:v>8</c:v>
                </c:pt>
                <c:pt idx="4">
                  <c:v>1</c:v>
                </c:pt>
                <c:pt idx="5">
                  <c:v>93</c:v>
                </c:pt>
              </c:numCache>
            </c:numRef>
          </c:val>
        </c:ser>
        <c:dLbls>
          <c:showVal val="1"/>
        </c:dLbls>
        <c:axId val="78440704"/>
        <c:axId val="78442496"/>
      </c:barChart>
      <c:catAx>
        <c:axId val="78440704"/>
        <c:scaling>
          <c:orientation val="minMax"/>
        </c:scaling>
        <c:axPos val="b"/>
        <c:tickLblPos val="nextTo"/>
        <c:crossAx val="78442496"/>
        <c:crosses val="autoZero"/>
        <c:auto val="1"/>
        <c:lblAlgn val="ctr"/>
        <c:lblOffset val="100"/>
      </c:catAx>
      <c:valAx>
        <c:axId val="78442496"/>
        <c:scaling>
          <c:orientation val="minMax"/>
        </c:scaling>
        <c:axPos val="l"/>
        <c:majorGridlines/>
        <c:numFmt formatCode="General" sourceLinked="1"/>
        <c:tickLblPos val="nextTo"/>
        <c:crossAx val="784407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3.3299999999999996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3.51</c:v>
                </c:pt>
              </c:numCache>
            </c:numRef>
          </c:val>
        </c:ser>
        <c:dLbls>
          <c:showVal val="1"/>
        </c:dLbls>
        <c:axId val="73663616"/>
        <c:axId val="73665152"/>
      </c:barChart>
      <c:catAx>
        <c:axId val="73663616"/>
        <c:scaling>
          <c:orientation val="minMax"/>
        </c:scaling>
        <c:axPos val="b"/>
        <c:numFmt formatCode="General" sourceLinked="1"/>
        <c:tickLblPos val="nextTo"/>
        <c:crossAx val="73665152"/>
        <c:crosses val="autoZero"/>
        <c:auto val="1"/>
        <c:lblAlgn val="ctr"/>
        <c:lblOffset val="100"/>
      </c:catAx>
      <c:valAx>
        <c:axId val="73665152"/>
        <c:scaling>
          <c:orientation val="minMax"/>
        </c:scaling>
        <c:axPos val="l"/>
        <c:majorGridlines/>
        <c:numFmt formatCode="General" sourceLinked="1"/>
        <c:tickLblPos val="nextTo"/>
        <c:crossAx val="736636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2015-2016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100</c:v>
                </c:pt>
              </c:numCache>
            </c:numRef>
          </c:val>
        </c:ser>
        <c:dLbls>
          <c:showVal val="1"/>
        </c:dLbls>
        <c:axId val="78295424"/>
        <c:axId val="78296960"/>
      </c:barChart>
      <c:catAx>
        <c:axId val="78295424"/>
        <c:scaling>
          <c:orientation val="minMax"/>
        </c:scaling>
        <c:axPos val="b"/>
        <c:tickLblPos val="nextTo"/>
        <c:crossAx val="78296960"/>
        <c:crosses val="autoZero"/>
        <c:auto val="1"/>
        <c:lblAlgn val="ctr"/>
        <c:lblOffset val="100"/>
      </c:catAx>
      <c:valAx>
        <c:axId val="78296960"/>
        <c:scaling>
          <c:orientation val="minMax"/>
        </c:scaling>
        <c:axPos val="l"/>
        <c:majorGridlines/>
        <c:numFmt formatCode="General" sourceLinked="1"/>
        <c:tickLblPos val="nextTo"/>
        <c:crossAx val="782954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28.08.2016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9 классы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Русский язык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Сравнительный анализ среднего балла по физике по школе и городу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 ГИА по химии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Сравнительный анализ среднего балла по химии по школе и городу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 ГИА по биологии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Сравнительный анализ среднего балла по биологии по школе и городу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 ГИА по географии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Сравнительный анализ среднего балла по географии по школе и городу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 ГИА по информатике и ИКТ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Сравнительный анализ среднего балла по информатике и ИКТ по школе и городу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 ГИА по обществознанию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Качество знаний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Русский язык-16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Кол-о</a:t>
            </a:r>
            <a:r>
              <a:rPr lang="ru-RU" dirty="0" smtClean="0"/>
              <a:t> учащихся-57 человек</a:t>
            </a:r>
          </a:p>
          <a:p>
            <a:r>
              <a:rPr lang="ru-RU" dirty="0" err="1" smtClean="0"/>
              <a:t>Кол-о</a:t>
            </a:r>
            <a:r>
              <a:rPr lang="ru-RU" dirty="0" smtClean="0"/>
              <a:t> допущенных-55 человек</a:t>
            </a:r>
          </a:p>
          <a:p>
            <a:r>
              <a:rPr lang="ru-RU" dirty="0" smtClean="0"/>
              <a:t>«5»-30 человек</a:t>
            </a:r>
          </a:p>
          <a:p>
            <a:r>
              <a:rPr lang="ru-RU" dirty="0" smtClean="0"/>
              <a:t>«4»-16 человека</a:t>
            </a:r>
          </a:p>
          <a:p>
            <a:r>
              <a:rPr lang="ru-RU" dirty="0" smtClean="0"/>
              <a:t>«3»-9 человек</a:t>
            </a:r>
          </a:p>
          <a:p>
            <a:r>
              <a:rPr lang="ru-RU" dirty="0" smtClean="0"/>
              <a:t>«2»-0 человек</a:t>
            </a:r>
          </a:p>
          <a:p>
            <a:r>
              <a:rPr lang="ru-RU" dirty="0" smtClean="0"/>
              <a:t>Средний балл по школе- 4,38</a:t>
            </a:r>
          </a:p>
          <a:p>
            <a:r>
              <a:rPr lang="ru-RU" dirty="0" smtClean="0"/>
              <a:t>Успеваемость -100%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Сравнительный анализ среднего балла по обществознанию по школе и городу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 ГИА по истории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Сравнительный анализ среднего балла по истории по школе и городу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 ГИА по английскому языку(Воробьева А.Ю.)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Сравнительный анализ среднего балла по английскому языку по школе и городу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 ГИА по английскому языку(Туркина Д.А.)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Сравнительный анализ среднего балла по английскому языку по школе и городу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учебным предметам- русский язык, математика средний балл по школе выше чем в 2014-2015 учебном году</a:t>
            </a:r>
          </a:p>
          <a:p>
            <a:r>
              <a:rPr lang="ru-RU" dirty="0" smtClean="0"/>
              <a:t>По учебным предметам - русский язык, химия, биология , география ,обществознание , история средний балл по школе выше городского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учебным предметам- математика ,физика ,информатика и ИКТ </a:t>
            </a:r>
            <a:r>
              <a:rPr lang="ru-RU" dirty="0" smtClean="0"/>
              <a:t>.,английский </a:t>
            </a:r>
            <a:r>
              <a:rPr lang="ru-RU" dirty="0" smtClean="0"/>
              <a:t>язык средний балл по школе ниже городского</a:t>
            </a:r>
          </a:p>
          <a:p>
            <a:r>
              <a:rPr lang="ru-RU" dirty="0" smtClean="0"/>
              <a:t>По учебным предметам - русский язык, химия, биология , математика ,обществознание , история – 100% успеваемость.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Наиболее востребованные предметы:</a:t>
            </a:r>
          </a:p>
          <a:p>
            <a:pPr>
              <a:buNone/>
            </a:pPr>
            <a:r>
              <a:rPr lang="ru-RU" dirty="0" smtClean="0"/>
              <a:t>Обществознание</a:t>
            </a:r>
          </a:p>
          <a:p>
            <a:pPr>
              <a:buNone/>
            </a:pPr>
            <a:r>
              <a:rPr lang="ru-RU" dirty="0" smtClean="0"/>
              <a:t>География</a:t>
            </a:r>
          </a:p>
          <a:p>
            <a:pPr>
              <a:buNone/>
            </a:pPr>
            <a:r>
              <a:rPr lang="ru-RU" dirty="0" smtClean="0"/>
              <a:t>Физика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Сравнительный анализ среднего балла по русскому языку по школе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Сравнительный анализ среднего балла по русскому языку по школе и городу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9 классы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Математика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Качество знаний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Математика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Кол-о</a:t>
            </a:r>
            <a:r>
              <a:rPr lang="ru-RU" dirty="0" smtClean="0"/>
              <a:t> учащихся-57 человек</a:t>
            </a:r>
          </a:p>
          <a:p>
            <a:r>
              <a:rPr lang="ru-RU" dirty="0" err="1" smtClean="0"/>
              <a:t>Кол-о</a:t>
            </a:r>
            <a:r>
              <a:rPr lang="ru-RU" dirty="0" smtClean="0"/>
              <a:t> допущенных-55 человек</a:t>
            </a:r>
          </a:p>
          <a:p>
            <a:r>
              <a:rPr lang="ru-RU" dirty="0" smtClean="0"/>
              <a:t>«5»-2 человека</a:t>
            </a:r>
          </a:p>
          <a:p>
            <a:r>
              <a:rPr lang="ru-RU" dirty="0" smtClean="0"/>
              <a:t>«4»-32 человек</a:t>
            </a:r>
          </a:p>
          <a:p>
            <a:r>
              <a:rPr lang="ru-RU" dirty="0" smtClean="0"/>
              <a:t>«3»-21 человек</a:t>
            </a:r>
          </a:p>
          <a:p>
            <a:r>
              <a:rPr lang="ru-RU" dirty="0" smtClean="0"/>
              <a:t>«2»-0 человек</a:t>
            </a:r>
          </a:p>
          <a:p>
            <a:r>
              <a:rPr lang="ru-RU" dirty="0" smtClean="0"/>
              <a:t>Средний балл по школе- 3,65</a:t>
            </a:r>
          </a:p>
          <a:p>
            <a:r>
              <a:rPr lang="ru-RU" dirty="0" smtClean="0"/>
              <a:t>Успеваемость -100%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Сравнительный анализ среднего балла по математике по школе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Сравнительный анализ среднего балла по математике по школе и городу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 ГИА по физике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742</TotalTime>
  <Words>361</Words>
  <Application>Microsoft Office PowerPoint</Application>
  <PresentationFormat>Экран (4:3)</PresentationFormat>
  <Paragraphs>62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Солнцестояние</vt:lpstr>
      <vt:lpstr>9 классы  Русский язык</vt:lpstr>
      <vt:lpstr>Качество знаний  Русский язык-16</vt:lpstr>
      <vt:lpstr>Сравнительный анализ среднего балла по русскому языку по школе</vt:lpstr>
      <vt:lpstr>Сравнительный анализ среднего балла по русскому языку по школе и городу</vt:lpstr>
      <vt:lpstr>9 классы  Математика</vt:lpstr>
      <vt:lpstr>Качество знаний  Математика</vt:lpstr>
      <vt:lpstr>Сравнительный анализ среднего балла по математике по школе</vt:lpstr>
      <vt:lpstr>Сравнительный анализ среднего балла по математике по школе и городу</vt:lpstr>
      <vt:lpstr>Анализ результатов ГИА по физике</vt:lpstr>
      <vt:lpstr>Сравнительный анализ среднего балла по физике по школе и городу</vt:lpstr>
      <vt:lpstr>Анализ результатов ГИА по химии</vt:lpstr>
      <vt:lpstr>Сравнительный анализ среднего балла по химии по школе и городу</vt:lpstr>
      <vt:lpstr>Анализ результатов ГИА по биологии</vt:lpstr>
      <vt:lpstr>Сравнительный анализ среднего балла по биологии по школе и городу</vt:lpstr>
      <vt:lpstr>Анализ результатов ГИА по географии</vt:lpstr>
      <vt:lpstr>Сравнительный анализ среднего балла по географии по школе и городу</vt:lpstr>
      <vt:lpstr>Анализ результатов ГИА по информатике и ИКТ</vt:lpstr>
      <vt:lpstr>Сравнительный анализ среднего балла по информатике и ИКТ по школе и городу</vt:lpstr>
      <vt:lpstr>Анализ результатов ГИА по обществознанию</vt:lpstr>
      <vt:lpstr>Сравнительный анализ среднего балла по обществознанию по школе и городу</vt:lpstr>
      <vt:lpstr>Анализ результатов ГИА по истории</vt:lpstr>
      <vt:lpstr>Сравнительный анализ среднего балла по истории по школе и городу</vt:lpstr>
      <vt:lpstr>Анализ результатов ГИА по английскому языку(Воробьева А.Ю.)</vt:lpstr>
      <vt:lpstr>Сравнительный анализ среднего балла по английскому языку по школе и городу</vt:lpstr>
      <vt:lpstr>Анализ результатов ГИА по английскому языку(Туркина Д.А.)</vt:lpstr>
      <vt:lpstr>Сравнительный анализ среднего балла по английскому языку по школе и городу</vt:lpstr>
      <vt:lpstr>ВЫВОДЫ</vt:lpstr>
      <vt:lpstr>ВЫВОДЫ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Полякова</dc:creator>
  <cp:lastModifiedBy>sc16</cp:lastModifiedBy>
  <cp:revision>184</cp:revision>
  <dcterms:created xsi:type="dcterms:W3CDTF">2014-11-05T11:45:43Z</dcterms:created>
  <dcterms:modified xsi:type="dcterms:W3CDTF">2016-08-28T17:41:38Z</dcterms:modified>
</cp:coreProperties>
</file>