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0" r:id="rId3"/>
    <p:sldId id="315" r:id="rId4"/>
    <p:sldId id="258" r:id="rId5"/>
    <p:sldId id="291" r:id="rId6"/>
    <p:sldId id="316" r:id="rId7"/>
    <p:sldId id="259" r:id="rId8"/>
    <p:sldId id="351" r:id="rId9"/>
    <p:sldId id="353" r:id="rId10"/>
    <p:sldId id="355" r:id="rId11"/>
    <p:sldId id="295" r:id="rId12"/>
    <p:sldId id="357" r:id="rId13"/>
    <p:sldId id="262" r:id="rId14"/>
    <p:sldId id="335" r:id="rId15"/>
    <p:sldId id="359" r:id="rId16"/>
    <p:sldId id="337" r:id="rId17"/>
    <p:sldId id="322" r:id="rId18"/>
    <p:sldId id="361" r:id="rId19"/>
    <p:sldId id="260" r:id="rId20"/>
    <p:sldId id="314" r:id="rId21"/>
    <p:sldId id="363" r:id="rId22"/>
    <p:sldId id="287" r:id="rId23"/>
    <p:sldId id="293" r:id="rId24"/>
    <p:sldId id="365" r:id="rId25"/>
    <p:sldId id="288" r:id="rId26"/>
    <p:sldId id="294" r:id="rId27"/>
    <p:sldId id="367" r:id="rId28"/>
    <p:sldId id="263" r:id="rId29"/>
    <p:sldId id="369" r:id="rId30"/>
    <p:sldId id="371" r:id="rId31"/>
    <p:sldId id="373" r:id="rId32"/>
    <p:sldId id="289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56" autoAdjust="0"/>
    <p:restoredTop sz="94717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0.xlsx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Русский язык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Средняя школа № 28</c:v>
                </c:pt>
                <c:pt idx="1">
                  <c:v>Ярославль</c:v>
                </c:pt>
                <c:pt idx="2">
                  <c:v>Ярославская 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79.8</c:v>
                </c:pt>
                <c:pt idx="1">
                  <c:v>73.400000000000006</c:v>
                </c:pt>
                <c:pt idx="2">
                  <c:v>72.7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E7-4EC6-8BEF-F508177F1AA5}"/>
            </c:ext>
          </c:extLst>
        </c:ser>
        <c:shape val="cylinder"/>
        <c:axId val="60421248"/>
        <c:axId val="60422784"/>
        <c:axId val="0"/>
      </c:bar3DChart>
      <c:catAx>
        <c:axId val="604212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0422784"/>
        <c:crosses val="autoZero"/>
        <c:auto val="1"/>
        <c:lblAlgn val="ctr"/>
        <c:lblOffset val="100"/>
      </c:catAx>
      <c:valAx>
        <c:axId val="60422784"/>
        <c:scaling>
          <c:orientation val="minMax"/>
        </c:scaling>
        <c:axPos val="l"/>
        <c:majorGridlines/>
        <c:numFmt formatCode="General" sourceLinked="1"/>
        <c:tickLblPos val="nextTo"/>
        <c:crossAx val="604212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История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59.4</c:v>
                </c:pt>
                <c:pt idx="1">
                  <c:v>53.87</c:v>
                </c:pt>
                <c:pt idx="2">
                  <c:v>53.2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18-47E6-9787-19C87D02509D}"/>
            </c:ext>
          </c:extLst>
        </c:ser>
        <c:shape val="cylinder"/>
        <c:axId val="91996928"/>
        <c:axId val="91998464"/>
        <c:axId val="0"/>
      </c:bar3DChart>
      <c:catAx>
        <c:axId val="919969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1998464"/>
        <c:crosses val="autoZero"/>
        <c:auto val="1"/>
        <c:lblAlgn val="ctr"/>
        <c:lblOffset val="100"/>
      </c:catAx>
      <c:valAx>
        <c:axId val="91998464"/>
        <c:scaling>
          <c:orientation val="minMax"/>
        </c:scaling>
        <c:axPos val="l"/>
        <c:majorGridlines/>
        <c:numFmt formatCode="General" sourceLinked="1"/>
        <c:tickLblPos val="nextTo"/>
        <c:crossAx val="919969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Рейтинг по истории</a:t>
            </a:r>
          </a:p>
          <a:p>
            <a:pPr>
              <a:defRPr/>
            </a:pPr>
            <a:r>
              <a:rPr lang="ru-RU" dirty="0" smtClean="0"/>
              <a:t>во Фрунзенском районе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0"/>
                <c:pt idx="0">
                  <c:v>СШ 28</c:v>
                </c:pt>
                <c:pt idx="1">
                  <c:v>СШ 23</c:v>
                </c:pt>
                <c:pt idx="2">
                  <c:v>СШ 78</c:v>
                </c:pt>
                <c:pt idx="3">
                  <c:v>гимн 1</c:v>
                </c:pt>
                <c:pt idx="4">
                  <c:v>СШ 14</c:v>
                </c:pt>
                <c:pt idx="5">
                  <c:v>СШ 88</c:v>
                </c:pt>
                <c:pt idx="6">
                  <c:v>СШ 68</c:v>
                </c:pt>
                <c:pt idx="7">
                  <c:v>СШ 18</c:v>
                </c:pt>
                <c:pt idx="8">
                  <c:v>СШ 89</c:v>
                </c:pt>
                <c:pt idx="9">
                  <c:v>СШ 21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59.4</c:v>
                </c:pt>
                <c:pt idx="1">
                  <c:v>54.6</c:v>
                </c:pt>
                <c:pt idx="2">
                  <c:v>54.3</c:v>
                </c:pt>
                <c:pt idx="3">
                  <c:v>53.8</c:v>
                </c:pt>
                <c:pt idx="4">
                  <c:v>52.3</c:v>
                </c:pt>
                <c:pt idx="5">
                  <c:v>52.1</c:v>
                </c:pt>
                <c:pt idx="6">
                  <c:v>52</c:v>
                </c:pt>
                <c:pt idx="7">
                  <c:v>51.8</c:v>
                </c:pt>
                <c:pt idx="8">
                  <c:v>51.8</c:v>
                </c:pt>
                <c:pt idx="9">
                  <c:v>49.2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6-40BA-B873-E453EB8F85FF}"/>
            </c:ext>
          </c:extLst>
        </c:ser>
        <c:shape val="cylinder"/>
        <c:axId val="92023424"/>
        <c:axId val="92025216"/>
        <c:axId val="0"/>
      </c:bar3DChart>
      <c:catAx>
        <c:axId val="920234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2025216"/>
        <c:crosses val="autoZero"/>
        <c:auto val="1"/>
        <c:lblAlgn val="ctr"/>
        <c:lblOffset val="100"/>
      </c:catAx>
      <c:valAx>
        <c:axId val="92025216"/>
        <c:scaling>
          <c:orientation val="minMax"/>
        </c:scaling>
        <c:axPos val="l"/>
        <c:majorGridlines/>
        <c:numFmt formatCode="General" sourceLinked="1"/>
        <c:tickLblPos val="nextTo"/>
        <c:crossAx val="920234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История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4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57</c:v>
                </c:pt>
                <c:pt idx="1">
                  <c:v>68</c:v>
                </c:pt>
                <c:pt idx="2">
                  <c:v>60</c:v>
                </c:pt>
                <c:pt idx="3">
                  <c:v>59.4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8B-4B19-A517-E827361D6C7F}"/>
            </c:ext>
          </c:extLst>
        </c:ser>
        <c:shape val="cylinder"/>
        <c:axId val="92087040"/>
        <c:axId val="92088576"/>
        <c:axId val="0"/>
      </c:bar3DChart>
      <c:catAx>
        <c:axId val="92087040"/>
        <c:scaling>
          <c:orientation val="minMax"/>
        </c:scaling>
        <c:axPos val="b"/>
        <c:numFmt formatCode="General" sourceLinked="1"/>
        <c:tickLblPos val="nextTo"/>
        <c:crossAx val="92088576"/>
        <c:crosses val="autoZero"/>
        <c:auto val="1"/>
        <c:lblAlgn val="ctr"/>
        <c:lblOffset val="100"/>
      </c:catAx>
      <c:valAx>
        <c:axId val="92088576"/>
        <c:scaling>
          <c:orientation val="minMax"/>
        </c:scaling>
        <c:axPos val="l"/>
        <c:majorGridlines/>
        <c:numFmt formatCode="General" sourceLinked="1"/>
        <c:tickLblPos val="nextTo"/>
        <c:crossAx val="920870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Информатика и ИКТ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</c:v>
                </c:pt>
                <c:pt idx="1">
                  <c:v>64.36</c:v>
                </c:pt>
                <c:pt idx="2">
                  <c:v>63.1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C5-4935-B15B-BA82403F01F0}"/>
            </c:ext>
          </c:extLst>
        </c:ser>
        <c:shape val="cylinder"/>
        <c:axId val="92117632"/>
        <c:axId val="92119424"/>
        <c:axId val="0"/>
      </c:bar3DChart>
      <c:catAx>
        <c:axId val="921176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2119424"/>
        <c:crosses val="autoZero"/>
        <c:auto val="1"/>
        <c:lblAlgn val="ctr"/>
        <c:lblOffset val="100"/>
      </c:catAx>
      <c:valAx>
        <c:axId val="92119424"/>
        <c:scaling>
          <c:orientation val="minMax"/>
        </c:scaling>
        <c:axPos val="l"/>
        <c:majorGridlines/>
        <c:numFmt formatCode="General" sourceLinked="1"/>
        <c:tickLblPos val="nextTo"/>
        <c:crossAx val="921176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Рейтинг по информатике и ИКТ</a:t>
            </a:r>
          </a:p>
          <a:p>
            <a:pPr>
              <a:defRPr/>
            </a:pPr>
            <a:r>
              <a:rPr lang="ru-RU" dirty="0" smtClean="0"/>
              <a:t>во Фрунзенском районе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9"/>
                <c:pt idx="0">
                  <c:v>гимн 1</c:v>
                </c:pt>
                <c:pt idx="1">
                  <c:v>СШ 88</c:v>
                </c:pt>
                <c:pt idx="2">
                  <c:v>СШ 23</c:v>
                </c:pt>
                <c:pt idx="3">
                  <c:v>СШ 18</c:v>
                </c:pt>
                <c:pt idx="4">
                  <c:v>СШ 89</c:v>
                </c:pt>
                <c:pt idx="5">
                  <c:v>СШ 14</c:v>
                </c:pt>
                <c:pt idx="6">
                  <c:v>СШ 28</c:v>
                </c:pt>
                <c:pt idx="7">
                  <c:v>СШ 21</c:v>
                </c:pt>
                <c:pt idx="8">
                  <c:v>СШ 68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71.099999999999994</c:v>
                </c:pt>
                <c:pt idx="1">
                  <c:v>63.3</c:v>
                </c:pt>
                <c:pt idx="2">
                  <c:v>61.7</c:v>
                </c:pt>
                <c:pt idx="3">
                  <c:v>53.3</c:v>
                </c:pt>
                <c:pt idx="4">
                  <c:v>52</c:v>
                </c:pt>
                <c:pt idx="5">
                  <c:v>48</c:v>
                </c:pt>
                <c:pt idx="6">
                  <c:v>43</c:v>
                </c:pt>
                <c:pt idx="7">
                  <c:v>43</c:v>
                </c:pt>
                <c:pt idx="8">
                  <c:v>36.700000000000003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6-40BA-B873-E453EB8F85FF}"/>
            </c:ext>
          </c:extLst>
        </c:ser>
        <c:shape val="cylinder"/>
        <c:axId val="92140288"/>
        <c:axId val="92141824"/>
        <c:axId val="0"/>
      </c:bar3DChart>
      <c:catAx>
        <c:axId val="921402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2141824"/>
        <c:crosses val="autoZero"/>
        <c:auto val="1"/>
        <c:lblAlgn val="ctr"/>
        <c:lblOffset val="100"/>
      </c:catAx>
      <c:valAx>
        <c:axId val="92141824"/>
        <c:scaling>
          <c:orientation val="minMax"/>
        </c:scaling>
        <c:axPos val="l"/>
        <c:majorGridlines/>
        <c:numFmt formatCode="General" sourceLinked="1"/>
        <c:tickLblPos val="nextTo"/>
        <c:crossAx val="921402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результатов по информатике</a:t>
            </a:r>
            <a:r>
              <a:rPr lang="ru-RU" baseline="0" dirty="0" smtClean="0"/>
              <a:t> и ИКТ в Средней школе № 28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4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60</c:v>
                </c:pt>
                <c:pt idx="1">
                  <c:v>46</c:v>
                </c:pt>
                <c:pt idx="2">
                  <c:v>42</c:v>
                </c:pt>
                <c:pt idx="3">
                  <c:v>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91-43A9-9CB8-4129189EE318}"/>
            </c:ext>
          </c:extLst>
        </c:ser>
        <c:shape val="cylinder"/>
        <c:axId val="92244608"/>
        <c:axId val="92246400"/>
        <c:axId val="0"/>
      </c:bar3DChart>
      <c:catAx>
        <c:axId val="92244608"/>
        <c:scaling>
          <c:orientation val="minMax"/>
        </c:scaling>
        <c:axPos val="b"/>
        <c:numFmt formatCode="General" sourceLinked="1"/>
        <c:tickLblPos val="nextTo"/>
        <c:crossAx val="92246400"/>
        <c:crosses val="autoZero"/>
        <c:auto val="1"/>
        <c:lblAlgn val="ctr"/>
        <c:lblOffset val="100"/>
      </c:catAx>
      <c:valAx>
        <c:axId val="92246400"/>
        <c:scaling>
          <c:orientation val="minMax"/>
        </c:scaling>
        <c:axPos val="l"/>
        <c:majorGridlines/>
        <c:numFmt formatCode="General" sourceLinked="1"/>
        <c:tickLblPos val="nextTo"/>
        <c:crossAx val="922446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Обществознание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61.2</c:v>
                </c:pt>
                <c:pt idx="1">
                  <c:v>57.37</c:v>
                </c:pt>
                <c:pt idx="2">
                  <c:v>56.8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A6-4097-AB3C-7525B4AD56B7}"/>
            </c:ext>
          </c:extLst>
        </c:ser>
        <c:shape val="cylinder"/>
        <c:axId val="92271360"/>
        <c:axId val="92272896"/>
        <c:axId val="0"/>
      </c:bar3DChart>
      <c:catAx>
        <c:axId val="922713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2272896"/>
        <c:crosses val="autoZero"/>
        <c:auto val="1"/>
        <c:lblAlgn val="ctr"/>
        <c:lblOffset val="100"/>
      </c:catAx>
      <c:valAx>
        <c:axId val="92272896"/>
        <c:scaling>
          <c:orientation val="minMax"/>
        </c:scaling>
        <c:axPos val="l"/>
        <c:majorGridlines/>
        <c:numFmt formatCode="General" sourceLinked="1"/>
        <c:tickLblPos val="nextTo"/>
        <c:crossAx val="922713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Рейтинг по обществознанию</a:t>
            </a:r>
          </a:p>
          <a:p>
            <a:pPr>
              <a:defRPr/>
            </a:pPr>
            <a:r>
              <a:rPr lang="ru-RU" dirty="0" smtClean="0"/>
              <a:t>во Фрунзенском районе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0"/>
                <c:pt idx="0">
                  <c:v>гимн 1</c:v>
                </c:pt>
                <c:pt idx="1">
                  <c:v>СШ 18</c:v>
                </c:pt>
                <c:pt idx="2">
                  <c:v>СШ 28</c:v>
                </c:pt>
                <c:pt idx="3">
                  <c:v>СШ 14</c:v>
                </c:pt>
                <c:pt idx="4">
                  <c:v>СШ 68</c:v>
                </c:pt>
                <c:pt idx="5">
                  <c:v>СШ 21</c:v>
                </c:pt>
                <c:pt idx="6">
                  <c:v>СШ 88</c:v>
                </c:pt>
                <c:pt idx="7">
                  <c:v>СШ 78</c:v>
                </c:pt>
                <c:pt idx="8">
                  <c:v>СШ 23</c:v>
                </c:pt>
                <c:pt idx="9">
                  <c:v>СШ 89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62.3</c:v>
                </c:pt>
                <c:pt idx="1">
                  <c:v>61.6</c:v>
                </c:pt>
                <c:pt idx="2">
                  <c:v>61.2</c:v>
                </c:pt>
                <c:pt idx="3">
                  <c:v>60.4</c:v>
                </c:pt>
                <c:pt idx="4">
                  <c:v>55.5</c:v>
                </c:pt>
                <c:pt idx="5">
                  <c:v>54.2</c:v>
                </c:pt>
                <c:pt idx="6">
                  <c:v>53.2</c:v>
                </c:pt>
                <c:pt idx="7">
                  <c:v>52.4</c:v>
                </c:pt>
                <c:pt idx="8">
                  <c:v>52.3</c:v>
                </c:pt>
                <c:pt idx="9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6-40BA-B873-E453EB8F85FF}"/>
            </c:ext>
          </c:extLst>
        </c:ser>
        <c:shape val="cylinder"/>
        <c:axId val="92408448"/>
        <c:axId val="92414336"/>
        <c:axId val="0"/>
      </c:bar3DChart>
      <c:catAx>
        <c:axId val="924084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2414336"/>
        <c:crosses val="autoZero"/>
        <c:auto val="1"/>
        <c:lblAlgn val="ctr"/>
        <c:lblOffset val="100"/>
      </c:catAx>
      <c:valAx>
        <c:axId val="92414336"/>
        <c:scaling>
          <c:orientation val="minMax"/>
        </c:scaling>
        <c:axPos val="l"/>
        <c:majorGridlines/>
        <c:numFmt formatCode="General" sourceLinked="1"/>
        <c:tickLblPos val="nextTo"/>
        <c:crossAx val="924084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результатов по обществознанию в Средней школе № 28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4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61</c:v>
                </c:pt>
                <c:pt idx="1">
                  <c:v>64</c:v>
                </c:pt>
                <c:pt idx="2">
                  <c:v>62</c:v>
                </c:pt>
                <c:pt idx="3">
                  <c:v>61.2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68-41BA-996B-9B239CA63C7E}"/>
            </c:ext>
          </c:extLst>
        </c:ser>
        <c:shape val="cylinder"/>
        <c:axId val="92443392"/>
        <c:axId val="92444928"/>
        <c:axId val="0"/>
      </c:bar3DChart>
      <c:catAx>
        <c:axId val="92443392"/>
        <c:scaling>
          <c:orientation val="minMax"/>
        </c:scaling>
        <c:axPos val="b"/>
        <c:numFmt formatCode="General" sourceLinked="1"/>
        <c:tickLblPos val="nextTo"/>
        <c:crossAx val="92444928"/>
        <c:crosses val="autoZero"/>
        <c:auto val="1"/>
        <c:lblAlgn val="ctr"/>
        <c:lblOffset val="100"/>
      </c:catAx>
      <c:valAx>
        <c:axId val="92444928"/>
        <c:scaling>
          <c:orientation val="minMax"/>
        </c:scaling>
        <c:axPos val="l"/>
        <c:majorGridlines/>
        <c:numFmt formatCode="General" sourceLinked="1"/>
        <c:tickLblPos val="nextTo"/>
        <c:crossAx val="924433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Химия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7.8927855620816459E-2"/>
          <c:y val="0.23483693802869041"/>
          <c:w val="0.90400133829254303"/>
          <c:h val="0.4165238518801528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46.5</c:v>
                </c:pt>
                <c:pt idx="1">
                  <c:v>55.96</c:v>
                </c:pt>
                <c:pt idx="2">
                  <c:v>54.1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34-4D22-AAA4-738508024C51}"/>
            </c:ext>
          </c:extLst>
        </c:ser>
        <c:shape val="cylinder"/>
        <c:axId val="92347008"/>
        <c:axId val="92373376"/>
        <c:axId val="0"/>
      </c:bar3DChart>
      <c:catAx>
        <c:axId val="923470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2373376"/>
        <c:crosses val="autoZero"/>
        <c:auto val="1"/>
        <c:lblAlgn val="ctr"/>
        <c:lblOffset val="100"/>
      </c:catAx>
      <c:valAx>
        <c:axId val="92373376"/>
        <c:scaling>
          <c:orientation val="minMax"/>
        </c:scaling>
        <c:axPos val="l"/>
        <c:majorGridlines/>
        <c:numFmt formatCode="General" sourceLinked="1"/>
        <c:tickLblPos val="nextTo"/>
        <c:crossAx val="923470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Рейтинг по русскому языку во Фрунзенском районе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11"/>
                <c:pt idx="0">
                  <c:v>СШ 16</c:v>
                </c:pt>
                <c:pt idx="1">
                  <c:v>СШ 28</c:v>
                </c:pt>
                <c:pt idx="2">
                  <c:v>гимн 1</c:v>
                </c:pt>
                <c:pt idx="3">
                  <c:v>СШ 18</c:v>
                </c:pt>
                <c:pt idx="4">
                  <c:v>СШ 89</c:v>
                </c:pt>
                <c:pt idx="5">
                  <c:v>СШ 14</c:v>
                </c:pt>
                <c:pt idx="6">
                  <c:v>СШ 21</c:v>
                </c:pt>
                <c:pt idx="7">
                  <c:v>СШ 88</c:v>
                </c:pt>
                <c:pt idx="8">
                  <c:v>СШ 68</c:v>
                </c:pt>
                <c:pt idx="9">
                  <c:v>СШ 23</c:v>
                </c:pt>
                <c:pt idx="10">
                  <c:v>СШ 78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86</c:v>
                </c:pt>
                <c:pt idx="1">
                  <c:v>79.8</c:v>
                </c:pt>
                <c:pt idx="2">
                  <c:v>77.5</c:v>
                </c:pt>
                <c:pt idx="3">
                  <c:v>74.900000000000006</c:v>
                </c:pt>
                <c:pt idx="4">
                  <c:v>74.900000000000006</c:v>
                </c:pt>
                <c:pt idx="5">
                  <c:v>72.099999999999994</c:v>
                </c:pt>
                <c:pt idx="6">
                  <c:v>71.2</c:v>
                </c:pt>
                <c:pt idx="7">
                  <c:v>70.400000000000006</c:v>
                </c:pt>
                <c:pt idx="8">
                  <c:v>69.8</c:v>
                </c:pt>
                <c:pt idx="9">
                  <c:v>69.400000000000006</c:v>
                </c:pt>
                <c:pt idx="10">
                  <c:v>67.900000000000006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D3-462B-AB04-DF0754977AA9}"/>
            </c:ext>
          </c:extLst>
        </c:ser>
        <c:shape val="cylinder"/>
        <c:axId val="73198592"/>
        <c:axId val="73200384"/>
        <c:axId val="0"/>
      </c:bar3DChart>
      <c:catAx>
        <c:axId val="731985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3200384"/>
        <c:crosses val="autoZero"/>
        <c:auto val="1"/>
        <c:lblAlgn val="ctr"/>
        <c:lblOffset val="100"/>
      </c:catAx>
      <c:valAx>
        <c:axId val="73200384"/>
        <c:scaling>
          <c:orientation val="minMax"/>
        </c:scaling>
        <c:axPos val="l"/>
        <c:majorGridlines/>
        <c:numFmt formatCode="General" sourceLinked="1"/>
        <c:tickLblPos val="nextTo"/>
        <c:crossAx val="731985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Рейтинг по химии</a:t>
            </a:r>
          </a:p>
          <a:p>
            <a:pPr>
              <a:defRPr/>
            </a:pPr>
            <a:r>
              <a:rPr lang="ru-RU" dirty="0" smtClean="0"/>
              <a:t>во Фрунзенском районе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0"/>
                <c:pt idx="0">
                  <c:v>СШ 23</c:v>
                </c:pt>
                <c:pt idx="1">
                  <c:v>гимн 1</c:v>
                </c:pt>
                <c:pt idx="2">
                  <c:v>СШ 18</c:v>
                </c:pt>
                <c:pt idx="3">
                  <c:v>СШ 21</c:v>
                </c:pt>
                <c:pt idx="4">
                  <c:v>СШ 89</c:v>
                </c:pt>
                <c:pt idx="5">
                  <c:v>СШ 68</c:v>
                </c:pt>
                <c:pt idx="6">
                  <c:v>СШ 28</c:v>
                </c:pt>
                <c:pt idx="7">
                  <c:v>СШ 14</c:v>
                </c:pt>
                <c:pt idx="8">
                  <c:v>СШ 78</c:v>
                </c:pt>
                <c:pt idx="9">
                  <c:v>СШ 88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61</c:v>
                </c:pt>
                <c:pt idx="1">
                  <c:v>60</c:v>
                </c:pt>
                <c:pt idx="2">
                  <c:v>57.4</c:v>
                </c:pt>
                <c:pt idx="3">
                  <c:v>56.7</c:v>
                </c:pt>
                <c:pt idx="4">
                  <c:v>56</c:v>
                </c:pt>
                <c:pt idx="5">
                  <c:v>53.5</c:v>
                </c:pt>
                <c:pt idx="6">
                  <c:v>46.5</c:v>
                </c:pt>
                <c:pt idx="7">
                  <c:v>37.6</c:v>
                </c:pt>
                <c:pt idx="8">
                  <c:v>27</c:v>
                </c:pt>
                <c:pt idx="9">
                  <c:v>23.7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6-40BA-B873-E453EB8F85FF}"/>
            </c:ext>
          </c:extLst>
        </c:ser>
        <c:shape val="cylinder"/>
        <c:axId val="92893952"/>
        <c:axId val="92895488"/>
        <c:axId val="0"/>
      </c:bar3DChart>
      <c:catAx>
        <c:axId val="928939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2895488"/>
        <c:crosses val="autoZero"/>
        <c:auto val="1"/>
        <c:lblAlgn val="ctr"/>
        <c:lblOffset val="100"/>
      </c:catAx>
      <c:valAx>
        <c:axId val="92895488"/>
        <c:scaling>
          <c:orientation val="minMax"/>
        </c:scaling>
        <c:axPos val="l"/>
        <c:majorGridlines/>
        <c:numFmt formatCode="General" sourceLinked="1"/>
        <c:tickLblPos val="nextTo"/>
        <c:crossAx val="928939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результатов по химии в Средней школе № 28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4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67.66</c:v>
                </c:pt>
                <c:pt idx="1">
                  <c:v>56.25</c:v>
                </c:pt>
                <c:pt idx="2">
                  <c:v>51</c:v>
                </c:pt>
                <c:pt idx="3">
                  <c:v>46.5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2B6-43D9-84F3-8A2C91354DF6}"/>
            </c:ext>
          </c:extLst>
        </c:ser>
        <c:shape val="cylinder"/>
        <c:axId val="92475392"/>
        <c:axId val="92476928"/>
        <c:axId val="0"/>
      </c:bar3DChart>
      <c:catAx>
        <c:axId val="92475392"/>
        <c:scaling>
          <c:orientation val="minMax"/>
        </c:scaling>
        <c:axPos val="b"/>
        <c:numFmt formatCode="General" sourceLinked="1"/>
        <c:tickLblPos val="nextTo"/>
        <c:crossAx val="92476928"/>
        <c:crosses val="autoZero"/>
        <c:auto val="1"/>
        <c:lblAlgn val="ctr"/>
        <c:lblOffset val="100"/>
      </c:catAx>
      <c:valAx>
        <c:axId val="92476928"/>
        <c:scaling>
          <c:orientation val="minMax"/>
        </c:scaling>
        <c:axPos val="l"/>
        <c:majorGridlines/>
        <c:numFmt formatCode="General" sourceLinked="1"/>
        <c:tickLblPos val="nextTo"/>
        <c:crossAx val="924753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Биология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65.599999999999994</c:v>
                </c:pt>
                <c:pt idx="1">
                  <c:v>55.760000000000005</c:v>
                </c:pt>
                <c:pt idx="2">
                  <c:v>55.2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6EC-4C60-B958-4D072C420FEA}"/>
            </c:ext>
          </c:extLst>
        </c:ser>
        <c:shape val="cylinder"/>
        <c:axId val="92514176"/>
        <c:axId val="92515712"/>
        <c:axId val="0"/>
      </c:bar3DChart>
      <c:catAx>
        <c:axId val="925141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2515712"/>
        <c:crosses val="autoZero"/>
        <c:auto val="1"/>
        <c:lblAlgn val="ctr"/>
        <c:lblOffset val="100"/>
      </c:catAx>
      <c:valAx>
        <c:axId val="92515712"/>
        <c:scaling>
          <c:orientation val="minMax"/>
        </c:scaling>
        <c:axPos val="l"/>
        <c:majorGridlines/>
        <c:numFmt formatCode="General" sourceLinked="1"/>
        <c:tickLblPos val="nextTo"/>
        <c:crossAx val="925141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Рейтинг по биологии</a:t>
            </a:r>
          </a:p>
          <a:p>
            <a:pPr>
              <a:defRPr/>
            </a:pPr>
            <a:r>
              <a:rPr lang="ru-RU" dirty="0" smtClean="0"/>
              <a:t>во Фрунзенском районе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0"/>
                <c:pt idx="0">
                  <c:v>СШ 23</c:v>
                </c:pt>
                <c:pt idx="1">
                  <c:v>СШ 68</c:v>
                </c:pt>
                <c:pt idx="2">
                  <c:v>СШ 28</c:v>
                </c:pt>
                <c:pt idx="3">
                  <c:v>гимн 1</c:v>
                </c:pt>
                <c:pt idx="4">
                  <c:v>СШ 89</c:v>
                </c:pt>
                <c:pt idx="5">
                  <c:v>СШ 18</c:v>
                </c:pt>
                <c:pt idx="6">
                  <c:v>СШ 14</c:v>
                </c:pt>
                <c:pt idx="7">
                  <c:v>СШ 21</c:v>
                </c:pt>
                <c:pt idx="8">
                  <c:v>СШ 78</c:v>
                </c:pt>
                <c:pt idx="9">
                  <c:v>СШ 88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77.3</c:v>
                </c:pt>
                <c:pt idx="1">
                  <c:v>68.400000000000006</c:v>
                </c:pt>
                <c:pt idx="2">
                  <c:v>65.599999999999994</c:v>
                </c:pt>
                <c:pt idx="3">
                  <c:v>65.400000000000006</c:v>
                </c:pt>
                <c:pt idx="4">
                  <c:v>65</c:v>
                </c:pt>
                <c:pt idx="5">
                  <c:v>63.6</c:v>
                </c:pt>
                <c:pt idx="6">
                  <c:v>62.8</c:v>
                </c:pt>
                <c:pt idx="7">
                  <c:v>54.8</c:v>
                </c:pt>
                <c:pt idx="8">
                  <c:v>46.3</c:v>
                </c:pt>
                <c:pt idx="9">
                  <c:v>45.3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6-40BA-B873-E453EB8F85FF}"/>
            </c:ext>
          </c:extLst>
        </c:ser>
        <c:shape val="cylinder"/>
        <c:axId val="93004160"/>
        <c:axId val="93005696"/>
        <c:axId val="0"/>
      </c:bar3DChart>
      <c:catAx>
        <c:axId val="930041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3005696"/>
        <c:crosses val="autoZero"/>
        <c:auto val="1"/>
        <c:lblAlgn val="ctr"/>
        <c:lblOffset val="100"/>
      </c:catAx>
      <c:valAx>
        <c:axId val="93005696"/>
        <c:scaling>
          <c:orientation val="minMax"/>
        </c:scaling>
        <c:axPos val="l"/>
        <c:majorGridlines/>
        <c:numFmt formatCode="General" sourceLinked="1"/>
        <c:tickLblPos val="nextTo"/>
        <c:crossAx val="930041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результатов по биологии в Средней школе № 28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4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64</c:v>
                </c:pt>
                <c:pt idx="1">
                  <c:v>60.83</c:v>
                </c:pt>
                <c:pt idx="2">
                  <c:v>47</c:v>
                </c:pt>
                <c:pt idx="3">
                  <c:v>65.599999999999994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1A-4F09-941B-1743EBE68992}"/>
            </c:ext>
          </c:extLst>
        </c:ser>
        <c:shape val="cylinder"/>
        <c:axId val="93042944"/>
        <c:axId val="93052928"/>
        <c:axId val="0"/>
      </c:bar3DChart>
      <c:catAx>
        <c:axId val="93042944"/>
        <c:scaling>
          <c:orientation val="minMax"/>
        </c:scaling>
        <c:axPos val="b"/>
        <c:numFmt formatCode="General" sourceLinked="1"/>
        <c:tickLblPos val="nextTo"/>
        <c:crossAx val="93052928"/>
        <c:crosses val="autoZero"/>
        <c:auto val="1"/>
        <c:lblAlgn val="ctr"/>
        <c:lblOffset val="100"/>
      </c:catAx>
      <c:valAx>
        <c:axId val="93052928"/>
        <c:scaling>
          <c:orientation val="minMax"/>
        </c:scaling>
        <c:axPos val="l"/>
        <c:majorGridlines/>
        <c:numFmt formatCode="General" sourceLinked="1"/>
        <c:tickLblPos val="nextTo"/>
        <c:crossAx val="930429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Физика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8.6687312932925781E-2"/>
          <c:y val="0.23180433757380031"/>
          <c:w val="0.90400133829254303"/>
          <c:h val="0.5863179574122597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57</c:v>
                </c:pt>
                <c:pt idx="1">
                  <c:v>50.309999999999995</c:v>
                </c:pt>
                <c:pt idx="2">
                  <c:v>50.7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D7-42C4-808B-BDD62EC80A7A}"/>
            </c:ext>
          </c:extLst>
        </c:ser>
        <c:shape val="cylinder"/>
        <c:axId val="93192576"/>
        <c:axId val="93194112"/>
        <c:axId val="0"/>
      </c:bar3DChart>
      <c:catAx>
        <c:axId val="931925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3194112"/>
        <c:crosses val="autoZero"/>
        <c:auto val="1"/>
        <c:lblAlgn val="ctr"/>
        <c:lblOffset val="100"/>
      </c:catAx>
      <c:valAx>
        <c:axId val="93194112"/>
        <c:scaling>
          <c:orientation val="minMax"/>
        </c:scaling>
        <c:axPos val="l"/>
        <c:majorGridlines/>
        <c:numFmt formatCode="General" sourceLinked="1"/>
        <c:tickLblPos val="nextTo"/>
        <c:crossAx val="931925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Рейтинг по физике</a:t>
            </a:r>
          </a:p>
          <a:p>
            <a:pPr>
              <a:defRPr/>
            </a:pPr>
            <a:r>
              <a:rPr lang="ru-RU" dirty="0" smtClean="0"/>
              <a:t>во Фрунзенском районе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0"/>
                <c:pt idx="0">
                  <c:v>СШ 28</c:v>
                </c:pt>
                <c:pt idx="1">
                  <c:v>СШ 23</c:v>
                </c:pt>
                <c:pt idx="2">
                  <c:v>СШ 88</c:v>
                </c:pt>
                <c:pt idx="3">
                  <c:v>гимн 1</c:v>
                </c:pt>
                <c:pt idx="4">
                  <c:v>СШ 89</c:v>
                </c:pt>
                <c:pt idx="5">
                  <c:v>СШ 18</c:v>
                </c:pt>
                <c:pt idx="6">
                  <c:v>СШ 14</c:v>
                </c:pt>
                <c:pt idx="7">
                  <c:v>СШ 68</c:v>
                </c:pt>
                <c:pt idx="8">
                  <c:v>СШ 21</c:v>
                </c:pt>
                <c:pt idx="9">
                  <c:v>СШ 78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57</c:v>
                </c:pt>
                <c:pt idx="1">
                  <c:v>56</c:v>
                </c:pt>
                <c:pt idx="2">
                  <c:v>52.2</c:v>
                </c:pt>
                <c:pt idx="3">
                  <c:v>51.1</c:v>
                </c:pt>
                <c:pt idx="4">
                  <c:v>49.1</c:v>
                </c:pt>
                <c:pt idx="5">
                  <c:v>47.6</c:v>
                </c:pt>
                <c:pt idx="6">
                  <c:v>45.5</c:v>
                </c:pt>
                <c:pt idx="7">
                  <c:v>44</c:v>
                </c:pt>
                <c:pt idx="8">
                  <c:v>39.800000000000011</c:v>
                </c:pt>
                <c:pt idx="9">
                  <c:v>32.800000000000011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6-40BA-B873-E453EB8F85FF}"/>
            </c:ext>
          </c:extLst>
        </c:ser>
        <c:shape val="cylinder"/>
        <c:axId val="93223168"/>
        <c:axId val="93233152"/>
        <c:axId val="0"/>
      </c:bar3DChart>
      <c:catAx>
        <c:axId val="932231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3233152"/>
        <c:crosses val="autoZero"/>
        <c:auto val="1"/>
        <c:lblAlgn val="ctr"/>
        <c:lblOffset val="100"/>
      </c:catAx>
      <c:valAx>
        <c:axId val="93233152"/>
        <c:scaling>
          <c:orientation val="minMax"/>
        </c:scaling>
        <c:axPos val="l"/>
        <c:majorGridlines/>
        <c:numFmt formatCode="General" sourceLinked="1"/>
        <c:tickLblPos val="nextTo"/>
        <c:crossAx val="932231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результатов по физике</a:t>
            </a:r>
            <a:r>
              <a:rPr lang="ru-RU" baseline="0" dirty="0" smtClean="0"/>
              <a:t> в Средней школе № 28</a:t>
            </a: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4264763779527598"/>
          <c:y val="0.14908945853134062"/>
          <c:w val="0.74148646349761838"/>
          <c:h val="0.473635958851793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4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52</c:v>
                </c:pt>
                <c:pt idx="1">
                  <c:v>47.6</c:v>
                </c:pt>
                <c:pt idx="2">
                  <c:v>52</c:v>
                </c:pt>
                <c:pt idx="3">
                  <c:v>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C8-44BD-8AEA-CFD174D6502D}"/>
            </c:ext>
          </c:extLst>
        </c:ser>
        <c:shape val="cylinder"/>
        <c:axId val="94310784"/>
        <c:axId val="94312320"/>
        <c:axId val="0"/>
      </c:bar3DChart>
      <c:catAx>
        <c:axId val="94310784"/>
        <c:scaling>
          <c:orientation val="minMax"/>
        </c:scaling>
        <c:axPos val="b"/>
        <c:numFmt formatCode="General" sourceLinked="1"/>
        <c:tickLblPos val="nextTo"/>
        <c:crossAx val="94312320"/>
        <c:crosses val="autoZero"/>
        <c:auto val="1"/>
        <c:lblAlgn val="ctr"/>
        <c:lblOffset val="100"/>
      </c:catAx>
      <c:valAx>
        <c:axId val="94312320"/>
        <c:scaling>
          <c:orientation val="minMax"/>
        </c:scaling>
        <c:axPos val="l"/>
        <c:majorGridlines/>
        <c:numFmt formatCode="General" sourceLinked="1"/>
        <c:tickLblPos val="nextTo"/>
        <c:crossAx val="943107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География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8.6687312932925781E-2"/>
          <c:y val="0.23180433757380037"/>
          <c:w val="0.90400133829254303"/>
          <c:h val="0.5863179574122594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77</c:v>
                </c:pt>
                <c:pt idx="1">
                  <c:v>54.86</c:v>
                </c:pt>
                <c:pt idx="2">
                  <c:v>58.4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D7-42C4-808B-BDD62EC80A7A}"/>
            </c:ext>
          </c:extLst>
        </c:ser>
        <c:shape val="cylinder"/>
        <c:axId val="94398720"/>
        <c:axId val="94400512"/>
        <c:axId val="0"/>
      </c:bar3DChart>
      <c:catAx>
        <c:axId val="943987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4400512"/>
        <c:crosses val="autoZero"/>
        <c:auto val="1"/>
        <c:lblAlgn val="ctr"/>
        <c:lblOffset val="100"/>
      </c:catAx>
      <c:valAx>
        <c:axId val="94400512"/>
        <c:scaling>
          <c:orientation val="minMax"/>
        </c:scaling>
        <c:axPos val="l"/>
        <c:majorGridlines/>
        <c:numFmt formatCode="General" sourceLinked="1"/>
        <c:tickLblPos val="nextTo"/>
        <c:crossAx val="943987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Рейтинг по географии</a:t>
            </a:r>
          </a:p>
          <a:p>
            <a:pPr>
              <a:defRPr/>
            </a:pPr>
            <a:r>
              <a:rPr lang="ru-RU" dirty="0" smtClean="0"/>
              <a:t>во Фрунзенском районе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6"/>
                <c:pt idx="0">
                  <c:v>СШ 23</c:v>
                </c:pt>
                <c:pt idx="1">
                  <c:v>СШ 28</c:v>
                </c:pt>
                <c:pt idx="2">
                  <c:v>СШ 21</c:v>
                </c:pt>
                <c:pt idx="3">
                  <c:v>СШ 88</c:v>
                </c:pt>
                <c:pt idx="4">
                  <c:v>СШ 78</c:v>
                </c:pt>
                <c:pt idx="5">
                  <c:v>гимн 1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82.5</c:v>
                </c:pt>
                <c:pt idx="1">
                  <c:v>77</c:v>
                </c:pt>
                <c:pt idx="2">
                  <c:v>64</c:v>
                </c:pt>
                <c:pt idx="3">
                  <c:v>62</c:v>
                </c:pt>
                <c:pt idx="4">
                  <c:v>57</c:v>
                </c:pt>
                <c:pt idx="5">
                  <c:v>54.5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6-40BA-B873-E453EB8F85FF}"/>
            </c:ext>
          </c:extLst>
        </c:ser>
        <c:shape val="cylinder"/>
        <c:axId val="94511488"/>
        <c:axId val="94513024"/>
        <c:axId val="0"/>
      </c:bar3DChart>
      <c:catAx>
        <c:axId val="945114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4513024"/>
        <c:crosses val="autoZero"/>
        <c:auto val="1"/>
        <c:lblAlgn val="ctr"/>
        <c:lblOffset val="100"/>
      </c:catAx>
      <c:valAx>
        <c:axId val="94513024"/>
        <c:scaling>
          <c:orientation val="minMax"/>
        </c:scaling>
        <c:axPos val="l"/>
        <c:majorGridlines/>
        <c:numFmt formatCode="General" sourceLinked="1"/>
        <c:tickLblPos val="nextTo"/>
        <c:crossAx val="945114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результатов по русскому языку в Средней школе № 28</a:t>
            </a: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7.8927855620816459E-2"/>
          <c:y val="0.23483693802869035"/>
          <c:w val="0.90400133829254303"/>
          <c:h val="0.4347297224693009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4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67.5</c:v>
                </c:pt>
                <c:pt idx="1">
                  <c:v>67.61999999999999</c:v>
                </c:pt>
                <c:pt idx="2">
                  <c:v>66</c:v>
                </c:pt>
                <c:pt idx="3">
                  <c:v>79.8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F0-4910-810F-088549BE91A4}"/>
            </c:ext>
          </c:extLst>
        </c:ser>
        <c:shape val="cylinder"/>
        <c:axId val="70354048"/>
        <c:axId val="70355584"/>
        <c:axId val="0"/>
      </c:bar3DChart>
      <c:catAx>
        <c:axId val="70354048"/>
        <c:scaling>
          <c:orientation val="minMax"/>
        </c:scaling>
        <c:axPos val="b"/>
        <c:numFmt formatCode="General" sourceLinked="1"/>
        <c:tickLblPos val="nextTo"/>
        <c:crossAx val="70355584"/>
        <c:crosses val="autoZero"/>
        <c:auto val="1"/>
        <c:lblAlgn val="ctr"/>
        <c:lblOffset val="100"/>
      </c:catAx>
      <c:valAx>
        <c:axId val="70355584"/>
        <c:scaling>
          <c:orientation val="minMax"/>
        </c:scaling>
        <c:axPos val="l"/>
        <c:majorGridlines/>
        <c:numFmt formatCode="General" sourceLinked="1"/>
        <c:tickLblPos val="nextTo"/>
        <c:crossAx val="703540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результатов по географии</a:t>
            </a:r>
            <a:r>
              <a:rPr lang="ru-RU" baseline="0" dirty="0" smtClean="0"/>
              <a:t> в Средней школе № 28</a:t>
            </a: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4264763779527603"/>
          <c:y val="0.20399095554680902"/>
          <c:w val="0.74148646349761838"/>
          <c:h val="0.4527210349410347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4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3">
                  <c:v>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C8-44BD-8AEA-CFD174D6502D}"/>
            </c:ext>
          </c:extLst>
        </c:ser>
        <c:shape val="cylinder"/>
        <c:axId val="94542080"/>
        <c:axId val="94560256"/>
        <c:axId val="0"/>
      </c:bar3DChart>
      <c:catAx>
        <c:axId val="94542080"/>
        <c:scaling>
          <c:orientation val="minMax"/>
        </c:scaling>
        <c:axPos val="b"/>
        <c:numFmt formatCode="General" sourceLinked="1"/>
        <c:tickLblPos val="nextTo"/>
        <c:crossAx val="94560256"/>
        <c:crosses val="autoZero"/>
        <c:auto val="1"/>
        <c:lblAlgn val="ctr"/>
        <c:lblOffset val="100"/>
      </c:catAx>
      <c:valAx>
        <c:axId val="94560256"/>
        <c:scaling>
          <c:orientation val="minMax"/>
        </c:scaling>
        <c:axPos val="l"/>
        <c:majorGridlines/>
        <c:numFmt formatCode="General" sourceLinked="1"/>
        <c:tickLblPos val="nextTo"/>
        <c:crossAx val="945420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err="1" smtClean="0"/>
              <a:t>Справляемость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Информатика и ИКТ</c:v>
                </c:pt>
                <c:pt idx="1">
                  <c:v>Химия</c:v>
                </c:pt>
                <c:pt idx="2">
                  <c:v>Русский язык</c:v>
                </c:pt>
                <c:pt idx="4">
                  <c:v>Биология</c:v>
                </c:pt>
                <c:pt idx="5">
                  <c:v>Математика баз</c:v>
                </c:pt>
                <c:pt idx="6">
                  <c:v>Математика проф</c:v>
                </c:pt>
                <c:pt idx="7">
                  <c:v>Обществознание</c:v>
                </c:pt>
                <c:pt idx="8">
                  <c:v>Физика</c:v>
                </c:pt>
                <c:pt idx="9">
                  <c:v>История</c:v>
                </c:pt>
                <c:pt idx="10">
                  <c:v>География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81.8</c:v>
                </c:pt>
                <c:pt idx="7">
                  <c:v>93.3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FC-4AF9-8966-06A355BAC9C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Информатика и ИКТ</c:v>
                </c:pt>
                <c:pt idx="1">
                  <c:v>Химия</c:v>
                </c:pt>
                <c:pt idx="2">
                  <c:v>Русский язык</c:v>
                </c:pt>
                <c:pt idx="4">
                  <c:v>Биология</c:v>
                </c:pt>
                <c:pt idx="5">
                  <c:v>Математика баз</c:v>
                </c:pt>
                <c:pt idx="6">
                  <c:v>Математика проф</c:v>
                </c:pt>
                <c:pt idx="7">
                  <c:v>Обществознание</c:v>
                </c:pt>
                <c:pt idx="8">
                  <c:v>Физика</c:v>
                </c:pt>
                <c:pt idx="9">
                  <c:v>История</c:v>
                </c:pt>
                <c:pt idx="10">
                  <c:v>География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EFC-4AF9-8966-06A355BAC9CA}"/>
            </c:ext>
          </c:extLst>
        </c:ser>
        <c:shape val="cylinder"/>
        <c:axId val="94647424"/>
        <c:axId val="94648960"/>
        <c:axId val="0"/>
      </c:bar3DChart>
      <c:catAx>
        <c:axId val="94647424"/>
        <c:scaling>
          <c:orientation val="minMax"/>
        </c:scaling>
        <c:axPos val="b"/>
        <c:numFmt formatCode="General" sourceLinked="0"/>
        <c:tickLblPos val="nextTo"/>
        <c:crossAx val="94648960"/>
        <c:crosses val="autoZero"/>
        <c:auto val="1"/>
        <c:lblAlgn val="ctr"/>
        <c:lblOffset val="100"/>
      </c:catAx>
      <c:valAx>
        <c:axId val="94648960"/>
        <c:scaling>
          <c:orientation val="minMax"/>
        </c:scaling>
        <c:axPos val="l"/>
        <c:majorGridlines/>
        <c:numFmt formatCode="General" sourceLinked="1"/>
        <c:tickLblPos val="nextTo"/>
        <c:crossAx val="946474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Математика- профильный уровень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7.8927855620816459E-2"/>
          <c:y val="0.23135590888623003"/>
          <c:w val="0.90400133829254303"/>
          <c:h val="0.3465820033102107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СШ № 28</c:v>
                </c:pt>
                <c:pt idx="1">
                  <c:v>Ярославль</c:v>
                </c:pt>
                <c:pt idx="2">
                  <c:v>Ярославская 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48</c:v>
                </c:pt>
                <c:pt idx="1">
                  <c:v>49.2</c:v>
                </c:pt>
                <c:pt idx="2">
                  <c:v>47.7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76-4550-B1C6-8BA2BF6842CF}"/>
            </c:ext>
          </c:extLst>
        </c:ser>
        <c:shape val="cylinder"/>
        <c:axId val="73227264"/>
        <c:axId val="73245440"/>
        <c:axId val="0"/>
      </c:bar3DChart>
      <c:catAx>
        <c:axId val="732272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3245440"/>
        <c:crosses val="autoZero"/>
        <c:auto val="1"/>
        <c:lblAlgn val="ctr"/>
        <c:lblOffset val="100"/>
      </c:catAx>
      <c:valAx>
        <c:axId val="73245440"/>
        <c:scaling>
          <c:orientation val="minMax"/>
        </c:scaling>
        <c:axPos val="l"/>
        <c:majorGridlines/>
        <c:numFmt formatCode="General" sourceLinked="1"/>
        <c:tickLblPos val="nextTo"/>
        <c:crossAx val="732272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Рейтинг по математике проф.уровня </a:t>
            </a:r>
          </a:p>
          <a:p>
            <a:pPr>
              <a:defRPr/>
            </a:pPr>
            <a:r>
              <a:rPr lang="ru-RU" dirty="0" smtClean="0"/>
              <a:t>во Фрунзенском районе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Гимназия №1</c:v>
                </c:pt>
                <c:pt idx="1">
                  <c:v>СШ 23</c:v>
                </c:pt>
                <c:pt idx="2">
                  <c:v>СШ 16</c:v>
                </c:pt>
                <c:pt idx="3">
                  <c:v>СШ 89</c:v>
                </c:pt>
                <c:pt idx="4">
                  <c:v>СШ 21</c:v>
                </c:pt>
                <c:pt idx="5">
                  <c:v>СШ 28</c:v>
                </c:pt>
                <c:pt idx="6">
                  <c:v>СШ 18</c:v>
                </c:pt>
                <c:pt idx="7">
                  <c:v>СШ 88</c:v>
                </c:pt>
                <c:pt idx="8">
                  <c:v>СШ 14</c:v>
                </c:pt>
                <c:pt idx="9">
                  <c:v>СШ 68</c:v>
                </c:pt>
                <c:pt idx="10">
                  <c:v>СШ 78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56</c:v>
                </c:pt>
                <c:pt idx="1">
                  <c:v>55.3</c:v>
                </c:pt>
                <c:pt idx="2">
                  <c:v>50</c:v>
                </c:pt>
                <c:pt idx="3">
                  <c:v>49.5</c:v>
                </c:pt>
                <c:pt idx="4">
                  <c:v>48.5</c:v>
                </c:pt>
                <c:pt idx="5">
                  <c:v>48</c:v>
                </c:pt>
                <c:pt idx="6">
                  <c:v>47.8</c:v>
                </c:pt>
                <c:pt idx="7">
                  <c:v>39.200000000000003</c:v>
                </c:pt>
                <c:pt idx="8">
                  <c:v>37.700000000000003</c:v>
                </c:pt>
                <c:pt idx="9">
                  <c:v>37.300000000000011</c:v>
                </c:pt>
                <c:pt idx="10">
                  <c:v>37.1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6-40BA-B873-E453EB8F85FF}"/>
            </c:ext>
          </c:extLst>
        </c:ser>
        <c:shape val="cylinder"/>
        <c:axId val="70190208"/>
        <c:axId val="70191744"/>
        <c:axId val="0"/>
      </c:bar3DChart>
      <c:catAx>
        <c:axId val="701902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0191744"/>
        <c:crosses val="autoZero"/>
        <c:auto val="1"/>
        <c:lblAlgn val="ctr"/>
        <c:lblOffset val="100"/>
      </c:catAx>
      <c:valAx>
        <c:axId val="70191744"/>
        <c:scaling>
          <c:orientation val="minMax"/>
        </c:scaling>
        <c:axPos val="l"/>
        <c:majorGridlines/>
        <c:numFmt formatCode="General" sourceLinked="1"/>
        <c:tickLblPos val="nextTo"/>
        <c:crossAx val="701902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результатов по математике проф.уровня в Средней школе № 28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2"/>
                <c:pt idx="0">
                  <c:v>2014-2015</c:v>
                </c:pt>
                <c:pt idx="1">
                  <c:v>2015-2016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42</c:v>
                </c:pt>
                <c:pt idx="1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7A-4C67-AB2C-ECFACFEEA6B4}"/>
            </c:ext>
          </c:extLst>
        </c:ser>
        <c:shape val="cylinder"/>
        <c:axId val="77885824"/>
        <c:axId val="77887360"/>
        <c:axId val="0"/>
      </c:bar3DChart>
      <c:catAx>
        <c:axId val="77885824"/>
        <c:scaling>
          <c:orientation val="minMax"/>
        </c:scaling>
        <c:axPos val="b"/>
        <c:numFmt formatCode="General" sourceLinked="1"/>
        <c:tickLblPos val="nextTo"/>
        <c:crossAx val="77887360"/>
        <c:crosses val="autoZero"/>
        <c:auto val="1"/>
        <c:lblAlgn val="ctr"/>
        <c:lblOffset val="100"/>
      </c:catAx>
      <c:valAx>
        <c:axId val="77887360"/>
        <c:scaling>
          <c:orientation val="minMax"/>
        </c:scaling>
        <c:axPos val="l"/>
        <c:majorGridlines/>
        <c:numFmt formatCode="General" sourceLinked="1"/>
        <c:tickLblPos val="nextTo"/>
        <c:crossAx val="778858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Математика- базовый уровень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7.8927855620816459E-2"/>
          <c:y val="0.23135590888623009"/>
          <c:w val="0.90400133829254303"/>
          <c:h val="0.3465820033102109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СШ № 28</c:v>
                </c:pt>
                <c:pt idx="1">
                  <c:v>Ярославль</c:v>
                </c:pt>
                <c:pt idx="2">
                  <c:v>Ярославская 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4.5999999999999996</c:v>
                </c:pt>
                <c:pt idx="1">
                  <c:v>4.34</c:v>
                </c:pt>
                <c:pt idx="2">
                  <c:v>4.4000000000000004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76-4550-B1C6-8BA2BF6842CF}"/>
            </c:ext>
          </c:extLst>
        </c:ser>
        <c:shape val="cylinder"/>
        <c:axId val="81512704"/>
        <c:axId val="81518592"/>
        <c:axId val="0"/>
      </c:bar3DChart>
      <c:catAx>
        <c:axId val="815127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1518592"/>
        <c:crosses val="autoZero"/>
        <c:auto val="1"/>
        <c:lblAlgn val="ctr"/>
        <c:lblOffset val="100"/>
      </c:catAx>
      <c:valAx>
        <c:axId val="81518592"/>
        <c:scaling>
          <c:orientation val="minMax"/>
        </c:scaling>
        <c:axPos val="l"/>
        <c:majorGridlines/>
        <c:numFmt formatCode="General" sourceLinked="1"/>
        <c:tickLblPos val="nextTo"/>
        <c:crossAx val="815127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Рейтинг по математике базового уровня </a:t>
            </a:r>
          </a:p>
          <a:p>
            <a:pPr>
              <a:defRPr/>
            </a:pPr>
            <a:r>
              <a:rPr lang="ru-RU" dirty="0" smtClean="0"/>
              <a:t>во Фрунзенском районе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СШ 16</c:v>
                </c:pt>
                <c:pt idx="1">
                  <c:v>СШ 28</c:v>
                </c:pt>
                <c:pt idx="2">
                  <c:v>Сш 89</c:v>
                </c:pt>
                <c:pt idx="3">
                  <c:v>гимн 1</c:v>
                </c:pt>
                <c:pt idx="4">
                  <c:v>СШ 18</c:v>
                </c:pt>
                <c:pt idx="5">
                  <c:v>СШ 21</c:v>
                </c:pt>
                <c:pt idx="6">
                  <c:v>СШ 23</c:v>
                </c:pt>
                <c:pt idx="7">
                  <c:v>СШ 88</c:v>
                </c:pt>
                <c:pt idx="8">
                  <c:v>СШ78</c:v>
                </c:pt>
                <c:pt idx="9">
                  <c:v>СШ 68</c:v>
                </c:pt>
                <c:pt idx="10">
                  <c:v>СШ 14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</c:v>
                </c:pt>
                <c:pt idx="1">
                  <c:v>4.5999999999999996</c:v>
                </c:pt>
                <c:pt idx="2">
                  <c:v>4.5999999999999996</c:v>
                </c:pt>
                <c:pt idx="3">
                  <c:v>4.5999999999999996</c:v>
                </c:pt>
                <c:pt idx="4">
                  <c:v>4.5</c:v>
                </c:pt>
                <c:pt idx="5">
                  <c:v>4.4000000000000004</c:v>
                </c:pt>
                <c:pt idx="6">
                  <c:v>4.4000000000000004</c:v>
                </c:pt>
                <c:pt idx="7">
                  <c:v>4.4000000000000004</c:v>
                </c:pt>
                <c:pt idx="8">
                  <c:v>4.2</c:v>
                </c:pt>
                <c:pt idx="9">
                  <c:v>4.2</c:v>
                </c:pt>
                <c:pt idx="10">
                  <c:v>4.0999999999999996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6-40BA-B873-E453EB8F85FF}"/>
            </c:ext>
          </c:extLst>
        </c:ser>
        <c:shape val="cylinder"/>
        <c:axId val="84120320"/>
        <c:axId val="84123008"/>
        <c:axId val="0"/>
      </c:bar3DChart>
      <c:catAx>
        <c:axId val="841203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4123008"/>
        <c:crosses val="autoZero"/>
        <c:auto val="1"/>
        <c:lblAlgn val="ctr"/>
        <c:lblOffset val="100"/>
      </c:catAx>
      <c:valAx>
        <c:axId val="84123008"/>
        <c:scaling>
          <c:orientation val="minMax"/>
        </c:scaling>
        <c:axPos val="l"/>
        <c:majorGridlines/>
        <c:numFmt formatCode="General" sourceLinked="1"/>
        <c:tickLblPos val="nextTo"/>
        <c:crossAx val="841203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результатов по математике базового уровня в Средней школе № 28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2"/>
                <c:pt idx="0">
                  <c:v>2014-2015</c:v>
                </c:pt>
                <c:pt idx="1">
                  <c:v>2015-2016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4.3</c:v>
                </c:pt>
                <c:pt idx="1">
                  <c:v>4.5999999999999996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7A-4C67-AB2C-ECFACFEEA6B4}"/>
            </c:ext>
          </c:extLst>
        </c:ser>
        <c:shape val="cylinder"/>
        <c:axId val="89244416"/>
        <c:axId val="91967872"/>
        <c:axId val="0"/>
      </c:bar3DChart>
      <c:catAx>
        <c:axId val="89244416"/>
        <c:scaling>
          <c:orientation val="minMax"/>
        </c:scaling>
        <c:axPos val="b"/>
        <c:numFmt formatCode="General" sourceLinked="1"/>
        <c:tickLblPos val="nextTo"/>
        <c:crossAx val="91967872"/>
        <c:crosses val="autoZero"/>
        <c:auto val="1"/>
        <c:lblAlgn val="ctr"/>
        <c:lblOffset val="100"/>
      </c:catAx>
      <c:valAx>
        <c:axId val="91967872"/>
        <c:scaling>
          <c:orientation val="minMax"/>
        </c:scaling>
        <c:axPos val="l"/>
        <c:majorGridlines/>
        <c:numFmt formatCode="General" sourceLinked="1"/>
        <c:tickLblPos val="nextTo"/>
        <c:crossAx val="892444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0.64776</cdr:x>
      <cdr:y>0.36407</cdr:y>
    </cdr:from>
    <cdr:to>
      <cdr:x>0.65302</cdr:x>
      <cdr:y>0.37305</cdr:y>
    </cdr:to>
    <cdr:sp macro="" textlink="">
      <cdr:nvSpPr>
        <cdr:cNvPr id="2" name="TextBox 1"/>
        <cdr:cNvSpPr txBox="1"/>
      </cdr:nvSpPr>
      <cdr:spPr>
        <a:xfrm xmlns:a="http://schemas.openxmlformats.org/drawingml/2006/main" flipV="1">
          <a:off x="5626968" y="1852777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87</a:t>
          </a:r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1F521B0-F770-4F23-AE98-EC8F58272D6B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76672"/>
            <a:ext cx="7772400" cy="237626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Анализ </a:t>
            </a:r>
            <a:r>
              <a:rPr lang="ru-RU" sz="3600" smtClean="0"/>
              <a:t>результатов ГИА-11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за 2015-2016 </a:t>
            </a:r>
            <a:br>
              <a:rPr lang="ru-RU" sz="3600" dirty="0" smtClean="0"/>
            </a:br>
            <a:r>
              <a:rPr lang="ru-RU" sz="3600" dirty="0" smtClean="0"/>
              <a:t>учебный год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869160"/>
            <a:ext cx="7772400" cy="914400"/>
          </a:xfrm>
        </p:spPr>
        <p:txBody>
          <a:bodyPr/>
          <a:lstStyle/>
          <a:p>
            <a:pPr algn="r"/>
            <a:r>
              <a:rPr lang="ru-RU" dirty="0" smtClean="0"/>
              <a:t>29.08.2016</a:t>
            </a:r>
          </a:p>
          <a:p>
            <a:pPr algn="r"/>
            <a:r>
              <a:rPr lang="ru-RU" dirty="0" smtClean="0"/>
              <a:t>заместитель директора по УВР О.В.Полякова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97275469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95738582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2444292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56827595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22633750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2276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2444292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49927688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2846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03270722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2444292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04429838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89495620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21166826"/>
              </p:ext>
            </p:extLst>
          </p:nvPr>
        </p:nvGraphicFramePr>
        <p:xfrm>
          <a:off x="503238" y="530225"/>
          <a:ext cx="8183562" cy="4541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2444292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02559886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71112217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2444292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6895577"/>
              </p:ext>
            </p:extLst>
          </p:nvPr>
        </p:nvGraphicFramePr>
        <p:xfrm>
          <a:off x="600220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57943983"/>
              </p:ext>
            </p:extLst>
          </p:nvPr>
        </p:nvGraphicFramePr>
        <p:xfrm>
          <a:off x="503238" y="530225"/>
          <a:ext cx="8183562" cy="4541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2444292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49532689"/>
              </p:ext>
            </p:extLst>
          </p:nvPr>
        </p:nvGraphicFramePr>
        <p:xfrm>
          <a:off x="457200" y="571480"/>
          <a:ext cx="822960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57943983"/>
              </p:ext>
            </p:extLst>
          </p:nvPr>
        </p:nvGraphicFramePr>
        <p:xfrm>
          <a:off x="503238" y="530225"/>
          <a:ext cx="8183562" cy="4541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4709224"/>
              </p:ext>
            </p:extLst>
          </p:nvPr>
        </p:nvGraphicFramePr>
        <p:xfrm>
          <a:off x="714348" y="500042"/>
          <a:ext cx="7858180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2444292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49532689"/>
              </p:ext>
            </p:extLst>
          </p:nvPr>
        </p:nvGraphicFramePr>
        <p:xfrm>
          <a:off x="457200" y="571480"/>
          <a:ext cx="822960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8081419"/>
              </p:ext>
            </p:extLst>
          </p:nvPr>
        </p:nvGraphicFramePr>
        <p:xfrm>
          <a:off x="457200" y="1484784"/>
          <a:ext cx="8686800" cy="5089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46309671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157192"/>
            <a:ext cx="8245544" cy="8640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02927734"/>
              </p:ext>
            </p:extLst>
          </p:nvPr>
        </p:nvGraphicFramePr>
        <p:xfrm>
          <a:off x="503238" y="530225"/>
          <a:ext cx="8173218" cy="484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2444292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97275469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157192"/>
            <a:ext cx="8245544" cy="8640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02927734"/>
              </p:ext>
            </p:extLst>
          </p:nvPr>
        </p:nvGraphicFramePr>
        <p:xfrm>
          <a:off x="503238" y="530225"/>
          <a:ext cx="8173218" cy="484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2444292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1190</TotalTime>
  <Words>306</Words>
  <Application>Microsoft Office PowerPoint</Application>
  <PresentationFormat>Экран (4:3)</PresentationFormat>
  <Paragraphs>75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Аспект</vt:lpstr>
      <vt:lpstr>Анализ результатов ГИА-11  за 2015-2016  учебный год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работы  за 2011-2012  учебный год</dc:title>
  <dc:creator>Анна</dc:creator>
  <cp:lastModifiedBy>sc16</cp:lastModifiedBy>
  <cp:revision>265</cp:revision>
  <dcterms:created xsi:type="dcterms:W3CDTF">2012-08-29T21:13:05Z</dcterms:created>
  <dcterms:modified xsi:type="dcterms:W3CDTF">2016-08-28T17:06:45Z</dcterms:modified>
</cp:coreProperties>
</file>