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0" r:id="rId3"/>
    <p:sldId id="315" r:id="rId4"/>
    <p:sldId id="258" r:id="rId5"/>
    <p:sldId id="291" r:id="rId6"/>
    <p:sldId id="316" r:id="rId7"/>
    <p:sldId id="259" r:id="rId8"/>
    <p:sldId id="351" r:id="rId9"/>
    <p:sldId id="353" r:id="rId10"/>
    <p:sldId id="355" r:id="rId11"/>
    <p:sldId id="295" r:id="rId12"/>
    <p:sldId id="357" r:id="rId13"/>
    <p:sldId id="262" r:id="rId14"/>
    <p:sldId id="335" r:id="rId15"/>
    <p:sldId id="359" r:id="rId16"/>
    <p:sldId id="337" r:id="rId17"/>
    <p:sldId id="322" r:id="rId18"/>
    <p:sldId id="361" r:id="rId19"/>
    <p:sldId id="260" r:id="rId20"/>
    <p:sldId id="314" r:id="rId21"/>
    <p:sldId id="363" r:id="rId22"/>
    <p:sldId id="287" r:id="rId23"/>
    <p:sldId id="293" r:id="rId24"/>
    <p:sldId id="365" r:id="rId25"/>
    <p:sldId id="288" r:id="rId26"/>
    <p:sldId id="294" r:id="rId27"/>
    <p:sldId id="367" r:id="rId28"/>
    <p:sldId id="263" r:id="rId29"/>
    <p:sldId id="289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717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Русский язык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Средняя школа №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64.400000000000006</c:v>
                </c:pt>
                <c:pt idx="1">
                  <c:v>73.3</c:v>
                </c:pt>
                <c:pt idx="2">
                  <c:v>72.400000000000006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E7-4EC6-8BEF-F508177F1AA5}"/>
            </c:ext>
          </c:extLst>
        </c:ser>
        <c:shape val="cylinder"/>
        <c:axId val="79026816"/>
        <c:axId val="59580800"/>
        <c:axId val="0"/>
      </c:bar3DChart>
      <c:catAx>
        <c:axId val="790268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9580800"/>
        <c:crosses val="autoZero"/>
        <c:auto val="1"/>
        <c:lblAlgn val="ctr"/>
        <c:lblOffset val="100"/>
      </c:catAx>
      <c:valAx>
        <c:axId val="59580800"/>
        <c:scaling>
          <c:orientation val="minMax"/>
        </c:scaling>
        <c:axPos val="l"/>
        <c:majorGridlines/>
        <c:numFmt formatCode="General" sourceLinked="1"/>
        <c:tickLblPos val="nextTo"/>
        <c:crossAx val="790268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История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</c:v>
                </c:pt>
                <c:pt idx="1">
                  <c:v>59.1</c:v>
                </c:pt>
                <c:pt idx="2">
                  <c:v>57.9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18-47E6-9787-19C87D02509D}"/>
            </c:ext>
          </c:extLst>
        </c:ser>
        <c:shape val="cylinder"/>
        <c:axId val="95746688"/>
        <c:axId val="97988992"/>
        <c:axId val="0"/>
      </c:bar3DChart>
      <c:catAx>
        <c:axId val="957466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7988992"/>
        <c:crosses val="autoZero"/>
        <c:auto val="1"/>
        <c:lblAlgn val="ctr"/>
        <c:lblOffset val="100"/>
      </c:catAx>
      <c:valAx>
        <c:axId val="97988992"/>
        <c:scaling>
          <c:orientation val="minMax"/>
        </c:scaling>
        <c:axPos val="l"/>
        <c:majorGridlines/>
        <c:numFmt formatCode="General" sourceLinked="1"/>
        <c:tickLblPos val="nextTo"/>
        <c:crossAx val="957466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Рейтинг по истории</a:t>
            </a:r>
          </a:p>
          <a:p>
            <a:pPr>
              <a:defRPr/>
            </a:pPr>
            <a:r>
              <a:rPr lang="ru-RU" dirty="0" smtClean="0"/>
              <a:t>во Фрунзенском районе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СШ 68</c:v>
                </c:pt>
                <c:pt idx="1">
                  <c:v>СШ 14</c:v>
                </c:pt>
                <c:pt idx="2">
                  <c:v>СШ 21</c:v>
                </c:pt>
                <c:pt idx="3">
                  <c:v>СШ 23</c:v>
                </c:pt>
                <c:pt idx="4">
                  <c:v>СШ 18</c:v>
                </c:pt>
                <c:pt idx="5">
                  <c:v>СШ 89</c:v>
                </c:pt>
                <c:pt idx="6">
                  <c:v>СШ 88</c:v>
                </c:pt>
                <c:pt idx="7">
                  <c:v>гимн 1</c:v>
                </c:pt>
                <c:pt idx="8">
                  <c:v>СШ 28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71.3</c:v>
                </c:pt>
                <c:pt idx="1">
                  <c:v>66.3</c:v>
                </c:pt>
                <c:pt idx="2">
                  <c:v>63.7</c:v>
                </c:pt>
                <c:pt idx="3">
                  <c:v>63</c:v>
                </c:pt>
                <c:pt idx="4">
                  <c:v>62.5</c:v>
                </c:pt>
                <c:pt idx="5">
                  <c:v>54.7</c:v>
                </c:pt>
                <c:pt idx="6">
                  <c:v>53.8</c:v>
                </c:pt>
                <c:pt idx="7">
                  <c:v>44.1</c:v>
                </c:pt>
                <c:pt idx="8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98174464"/>
        <c:axId val="98176000"/>
        <c:axId val="0"/>
      </c:bar3DChart>
      <c:catAx>
        <c:axId val="981744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8176000"/>
        <c:crosses val="autoZero"/>
        <c:auto val="1"/>
        <c:lblAlgn val="ctr"/>
        <c:lblOffset val="100"/>
      </c:catAx>
      <c:valAx>
        <c:axId val="98176000"/>
        <c:scaling>
          <c:orientation val="minMax"/>
        </c:scaling>
        <c:axPos val="l"/>
        <c:majorGridlines/>
        <c:numFmt formatCode="General" sourceLinked="1"/>
        <c:tickLblPos val="nextTo"/>
        <c:crossAx val="981744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История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5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57</c:v>
                </c:pt>
                <c:pt idx="1">
                  <c:v>68</c:v>
                </c:pt>
                <c:pt idx="2">
                  <c:v>60</c:v>
                </c:pt>
                <c:pt idx="3">
                  <c:v>59.4</c:v>
                </c:pt>
                <c:pt idx="4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8B-4B19-A517-E827361D6C7F}"/>
            </c:ext>
          </c:extLst>
        </c:ser>
        <c:shape val="cylinder"/>
        <c:axId val="98226560"/>
        <c:axId val="98228096"/>
        <c:axId val="0"/>
      </c:bar3DChart>
      <c:catAx>
        <c:axId val="98226560"/>
        <c:scaling>
          <c:orientation val="minMax"/>
        </c:scaling>
        <c:axPos val="b"/>
        <c:numFmt formatCode="General" sourceLinked="1"/>
        <c:tickLblPos val="nextTo"/>
        <c:crossAx val="98228096"/>
        <c:crosses val="autoZero"/>
        <c:auto val="1"/>
        <c:lblAlgn val="ctr"/>
        <c:lblOffset val="100"/>
      </c:catAx>
      <c:valAx>
        <c:axId val="98228096"/>
        <c:scaling>
          <c:orientation val="minMax"/>
        </c:scaling>
        <c:axPos val="l"/>
        <c:majorGridlines/>
        <c:numFmt formatCode="General" sourceLinked="1"/>
        <c:tickLblPos val="nextTo"/>
        <c:crossAx val="982265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Информатика и ИКТ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46.4</c:v>
                </c:pt>
                <c:pt idx="1">
                  <c:v>65.7</c:v>
                </c:pt>
                <c:pt idx="2">
                  <c:v>64.8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C5-4935-B15B-BA82403F01F0}"/>
            </c:ext>
          </c:extLst>
        </c:ser>
        <c:shape val="cylinder"/>
        <c:axId val="98270208"/>
        <c:axId val="98276096"/>
        <c:axId val="0"/>
      </c:bar3DChart>
      <c:catAx>
        <c:axId val="982702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8276096"/>
        <c:crosses val="autoZero"/>
        <c:auto val="1"/>
        <c:lblAlgn val="ctr"/>
        <c:lblOffset val="100"/>
      </c:catAx>
      <c:valAx>
        <c:axId val="98276096"/>
        <c:scaling>
          <c:orientation val="minMax"/>
        </c:scaling>
        <c:axPos val="l"/>
        <c:majorGridlines/>
        <c:numFmt formatCode="General" sourceLinked="1"/>
        <c:tickLblPos val="nextTo"/>
        <c:crossAx val="982702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Рейтинг по информатике и ИКТ</a:t>
            </a:r>
          </a:p>
          <a:p>
            <a:pPr>
              <a:defRPr/>
            </a:pPr>
            <a:r>
              <a:rPr lang="ru-RU" dirty="0" smtClean="0"/>
              <a:t>во Фрунзенском районе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9"/>
                <c:pt idx="0">
                  <c:v>СШ 21</c:v>
                </c:pt>
                <c:pt idx="1">
                  <c:v>СШ 89</c:v>
                </c:pt>
                <c:pt idx="2">
                  <c:v>СШ 18</c:v>
                </c:pt>
                <c:pt idx="3">
                  <c:v>СШ 88</c:v>
                </c:pt>
                <c:pt idx="4">
                  <c:v>СШ 14</c:v>
                </c:pt>
                <c:pt idx="5">
                  <c:v>СШ 68</c:v>
                </c:pt>
                <c:pt idx="6">
                  <c:v>СШ 28</c:v>
                </c:pt>
                <c:pt idx="7">
                  <c:v>СШ 23</c:v>
                </c:pt>
                <c:pt idx="8">
                  <c:v>гимн 1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75</c:v>
                </c:pt>
                <c:pt idx="1">
                  <c:v>69</c:v>
                </c:pt>
                <c:pt idx="2">
                  <c:v>68.3</c:v>
                </c:pt>
                <c:pt idx="3">
                  <c:v>65.7</c:v>
                </c:pt>
                <c:pt idx="4">
                  <c:v>65.3</c:v>
                </c:pt>
                <c:pt idx="5">
                  <c:v>53</c:v>
                </c:pt>
                <c:pt idx="6">
                  <c:v>46.4</c:v>
                </c:pt>
                <c:pt idx="7">
                  <c:v>42</c:v>
                </c:pt>
                <c:pt idx="8">
                  <c:v>34.700000000000003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98297728"/>
        <c:axId val="98299264"/>
        <c:axId val="0"/>
      </c:bar3DChart>
      <c:catAx>
        <c:axId val="982977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8299264"/>
        <c:crosses val="autoZero"/>
        <c:auto val="1"/>
        <c:lblAlgn val="ctr"/>
        <c:lblOffset val="100"/>
      </c:catAx>
      <c:valAx>
        <c:axId val="98299264"/>
        <c:scaling>
          <c:orientation val="minMax"/>
        </c:scaling>
        <c:axPos val="l"/>
        <c:majorGridlines/>
        <c:numFmt formatCode="General" sourceLinked="1"/>
        <c:tickLblPos val="nextTo"/>
        <c:crossAx val="982977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результатов по информатике</a:t>
            </a:r>
            <a:r>
              <a:rPr lang="ru-RU" baseline="0" dirty="0" smtClean="0"/>
              <a:t> и ИКТ в </a:t>
            </a:r>
            <a:r>
              <a:rPr lang="ru-RU" baseline="0" dirty="0" smtClean="0"/>
              <a:t>средней </a:t>
            </a:r>
            <a:r>
              <a:rPr lang="ru-RU" baseline="0" dirty="0" smtClean="0"/>
              <a:t>школе № 28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5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60</c:v>
                </c:pt>
                <c:pt idx="1">
                  <c:v>46</c:v>
                </c:pt>
                <c:pt idx="2">
                  <c:v>42</c:v>
                </c:pt>
                <c:pt idx="3">
                  <c:v>43</c:v>
                </c:pt>
                <c:pt idx="4">
                  <c:v>46.4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91-43A9-9CB8-4129189EE318}"/>
            </c:ext>
          </c:extLst>
        </c:ser>
        <c:shape val="cylinder"/>
        <c:axId val="100868864"/>
        <c:axId val="100870400"/>
        <c:axId val="0"/>
      </c:bar3DChart>
      <c:catAx>
        <c:axId val="100868864"/>
        <c:scaling>
          <c:orientation val="minMax"/>
        </c:scaling>
        <c:axPos val="b"/>
        <c:numFmt formatCode="General" sourceLinked="1"/>
        <c:tickLblPos val="nextTo"/>
        <c:crossAx val="100870400"/>
        <c:crosses val="autoZero"/>
        <c:auto val="1"/>
        <c:lblAlgn val="ctr"/>
        <c:lblOffset val="100"/>
      </c:catAx>
      <c:valAx>
        <c:axId val="100870400"/>
        <c:scaling>
          <c:orientation val="minMax"/>
        </c:scaling>
        <c:axPos val="l"/>
        <c:majorGridlines/>
        <c:numFmt formatCode="General" sourceLinked="1"/>
        <c:tickLblPos val="nextTo"/>
        <c:crossAx val="1008688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Обществознание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59.1</c:v>
                </c:pt>
                <c:pt idx="1">
                  <c:v>60.4</c:v>
                </c:pt>
                <c:pt idx="2">
                  <c:v>59.7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A6-4097-AB3C-7525B4AD56B7}"/>
            </c:ext>
          </c:extLst>
        </c:ser>
        <c:shape val="cylinder"/>
        <c:axId val="100900224"/>
        <c:axId val="100910208"/>
        <c:axId val="0"/>
      </c:bar3DChart>
      <c:catAx>
        <c:axId val="1009002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0910208"/>
        <c:crosses val="autoZero"/>
        <c:auto val="1"/>
        <c:lblAlgn val="ctr"/>
        <c:lblOffset val="100"/>
      </c:catAx>
      <c:valAx>
        <c:axId val="100910208"/>
        <c:scaling>
          <c:orientation val="minMax"/>
        </c:scaling>
        <c:axPos val="l"/>
        <c:majorGridlines/>
        <c:numFmt formatCode="General" sourceLinked="1"/>
        <c:tickLblPos val="nextTo"/>
        <c:crossAx val="1009002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Рейтинг по обществознанию</a:t>
            </a:r>
          </a:p>
          <a:p>
            <a:pPr>
              <a:defRPr/>
            </a:pPr>
            <a:r>
              <a:rPr lang="ru-RU" dirty="0" smtClean="0"/>
              <a:t>во Фрунзенском районе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СШ 18</c:v>
                </c:pt>
                <c:pt idx="1">
                  <c:v>СШ 14</c:v>
                </c:pt>
                <c:pt idx="2">
                  <c:v>СШ 89</c:v>
                </c:pt>
                <c:pt idx="3">
                  <c:v>гимн 1</c:v>
                </c:pt>
                <c:pt idx="4">
                  <c:v>СШ 28</c:v>
                </c:pt>
                <c:pt idx="5">
                  <c:v>СШ 68</c:v>
                </c:pt>
                <c:pt idx="6">
                  <c:v>СШ 88</c:v>
                </c:pt>
                <c:pt idx="7">
                  <c:v>СШ 23</c:v>
                </c:pt>
                <c:pt idx="8">
                  <c:v>СШ 21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67.3</c:v>
                </c:pt>
                <c:pt idx="1">
                  <c:v>64.2</c:v>
                </c:pt>
                <c:pt idx="2">
                  <c:v>63.9</c:v>
                </c:pt>
                <c:pt idx="3">
                  <c:v>60.2</c:v>
                </c:pt>
                <c:pt idx="4">
                  <c:v>59.1</c:v>
                </c:pt>
                <c:pt idx="5">
                  <c:v>56.9</c:v>
                </c:pt>
                <c:pt idx="6">
                  <c:v>56.3</c:v>
                </c:pt>
                <c:pt idx="7">
                  <c:v>54</c:v>
                </c:pt>
                <c:pt idx="8">
                  <c:v>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100980992"/>
        <c:axId val="100728832"/>
        <c:axId val="0"/>
      </c:bar3DChart>
      <c:catAx>
        <c:axId val="1009809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0728832"/>
        <c:crosses val="autoZero"/>
        <c:auto val="1"/>
        <c:lblAlgn val="ctr"/>
        <c:lblOffset val="100"/>
      </c:catAx>
      <c:valAx>
        <c:axId val="100728832"/>
        <c:scaling>
          <c:orientation val="minMax"/>
        </c:scaling>
        <c:axPos val="l"/>
        <c:majorGridlines/>
        <c:numFmt formatCode="General" sourceLinked="1"/>
        <c:tickLblPos val="nextTo"/>
        <c:crossAx val="1009809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результатов по обществознанию в </a:t>
            </a:r>
            <a:r>
              <a:rPr lang="ru-RU" dirty="0" smtClean="0"/>
              <a:t>средней </a:t>
            </a:r>
            <a:r>
              <a:rPr lang="ru-RU" dirty="0" smtClean="0"/>
              <a:t>школе № 28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5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61</c:v>
                </c:pt>
                <c:pt idx="1">
                  <c:v>64</c:v>
                </c:pt>
                <c:pt idx="2">
                  <c:v>62</c:v>
                </c:pt>
                <c:pt idx="3">
                  <c:v>61.2</c:v>
                </c:pt>
                <c:pt idx="4">
                  <c:v>59.1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68-41BA-996B-9B239CA63C7E}"/>
            </c:ext>
          </c:extLst>
        </c:ser>
        <c:shape val="cylinder"/>
        <c:axId val="100762752"/>
        <c:axId val="100764288"/>
        <c:axId val="0"/>
      </c:bar3DChart>
      <c:catAx>
        <c:axId val="100762752"/>
        <c:scaling>
          <c:orientation val="minMax"/>
        </c:scaling>
        <c:axPos val="b"/>
        <c:numFmt formatCode="General" sourceLinked="1"/>
        <c:tickLblPos val="nextTo"/>
        <c:crossAx val="100764288"/>
        <c:crosses val="autoZero"/>
        <c:auto val="1"/>
        <c:lblAlgn val="ctr"/>
        <c:lblOffset val="100"/>
      </c:catAx>
      <c:valAx>
        <c:axId val="100764288"/>
        <c:scaling>
          <c:orientation val="minMax"/>
        </c:scaling>
        <c:axPos val="l"/>
        <c:majorGridlines/>
        <c:numFmt formatCode="General" sourceLinked="1"/>
        <c:tickLblPos val="nextTo"/>
        <c:crossAx val="1007627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Химия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7.8927855620816459E-2"/>
          <c:y val="0.23483693802869041"/>
          <c:w val="0.90400133829254303"/>
          <c:h val="0.4165238518801529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57.5</c:v>
                </c:pt>
                <c:pt idx="2">
                  <c:v>56.2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34-4D22-AAA4-738508024C51}"/>
            </c:ext>
          </c:extLst>
        </c:ser>
        <c:shape val="cylinder"/>
        <c:axId val="100990976"/>
        <c:axId val="100992512"/>
        <c:axId val="0"/>
      </c:bar3DChart>
      <c:catAx>
        <c:axId val="1009909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0992512"/>
        <c:crosses val="autoZero"/>
        <c:auto val="1"/>
        <c:lblAlgn val="ctr"/>
        <c:lblOffset val="100"/>
      </c:catAx>
      <c:valAx>
        <c:axId val="100992512"/>
        <c:scaling>
          <c:orientation val="minMax"/>
        </c:scaling>
        <c:axPos val="l"/>
        <c:majorGridlines/>
        <c:numFmt formatCode="General" sourceLinked="1"/>
        <c:tickLblPos val="nextTo"/>
        <c:crossAx val="1009909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Рейтинг по русскому языку во Фрунзенском районе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СШ 18</c:v>
                </c:pt>
                <c:pt idx="1">
                  <c:v>СШ 89</c:v>
                </c:pt>
                <c:pt idx="2">
                  <c:v>гимн 1</c:v>
                </c:pt>
                <c:pt idx="3">
                  <c:v>СШ 14</c:v>
                </c:pt>
                <c:pt idx="4">
                  <c:v>СШ 88</c:v>
                </c:pt>
                <c:pt idx="5">
                  <c:v>СШ 21</c:v>
                </c:pt>
                <c:pt idx="6">
                  <c:v>СШ 68</c:v>
                </c:pt>
                <c:pt idx="7">
                  <c:v>СШ 23</c:v>
                </c:pt>
                <c:pt idx="8">
                  <c:v>СШ 28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79.2</c:v>
                </c:pt>
                <c:pt idx="1">
                  <c:v>77.3</c:v>
                </c:pt>
                <c:pt idx="2">
                  <c:v>75.099999999999994</c:v>
                </c:pt>
                <c:pt idx="3">
                  <c:v>74.8</c:v>
                </c:pt>
                <c:pt idx="4">
                  <c:v>69.8</c:v>
                </c:pt>
                <c:pt idx="5">
                  <c:v>69.2</c:v>
                </c:pt>
                <c:pt idx="6">
                  <c:v>69</c:v>
                </c:pt>
                <c:pt idx="7">
                  <c:v>67.8</c:v>
                </c:pt>
                <c:pt idx="8">
                  <c:v>64.400000000000006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D3-462B-AB04-DF0754977AA9}"/>
            </c:ext>
          </c:extLst>
        </c:ser>
        <c:shape val="cylinder"/>
        <c:axId val="59614720"/>
        <c:axId val="59616256"/>
        <c:axId val="0"/>
      </c:bar3DChart>
      <c:catAx>
        <c:axId val="596147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9616256"/>
        <c:crosses val="autoZero"/>
        <c:auto val="1"/>
        <c:lblAlgn val="ctr"/>
        <c:lblOffset val="100"/>
      </c:catAx>
      <c:valAx>
        <c:axId val="59616256"/>
        <c:scaling>
          <c:orientation val="minMax"/>
        </c:scaling>
        <c:axPos val="l"/>
        <c:majorGridlines/>
        <c:numFmt formatCode="General" sourceLinked="1"/>
        <c:tickLblPos val="nextTo"/>
        <c:crossAx val="596147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Рейтинг по химии</a:t>
            </a:r>
          </a:p>
          <a:p>
            <a:pPr>
              <a:defRPr/>
            </a:pPr>
            <a:r>
              <a:rPr lang="ru-RU" dirty="0" smtClean="0"/>
              <a:t>во Фрунзенском районе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СШ 14</c:v>
                </c:pt>
                <c:pt idx="1">
                  <c:v>СШ 23</c:v>
                </c:pt>
                <c:pt idx="2">
                  <c:v>СШ 89</c:v>
                </c:pt>
                <c:pt idx="3">
                  <c:v>гимн 1</c:v>
                </c:pt>
                <c:pt idx="4">
                  <c:v>СШ 68</c:v>
                </c:pt>
                <c:pt idx="5">
                  <c:v>СШ 18</c:v>
                </c:pt>
                <c:pt idx="6">
                  <c:v>СШ 21</c:v>
                </c:pt>
                <c:pt idx="7">
                  <c:v>СШ 88</c:v>
                </c:pt>
                <c:pt idx="8">
                  <c:v>СШ 28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73.7</c:v>
                </c:pt>
                <c:pt idx="1">
                  <c:v>71</c:v>
                </c:pt>
                <c:pt idx="2">
                  <c:v>70.5</c:v>
                </c:pt>
                <c:pt idx="3">
                  <c:v>60.6</c:v>
                </c:pt>
                <c:pt idx="4">
                  <c:v>47.7</c:v>
                </c:pt>
                <c:pt idx="5">
                  <c:v>45.5</c:v>
                </c:pt>
                <c:pt idx="6">
                  <c:v>43</c:v>
                </c:pt>
                <c:pt idx="7">
                  <c:v>28</c:v>
                </c:pt>
                <c:pt idx="8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103619200"/>
        <c:axId val="103620992"/>
        <c:axId val="0"/>
      </c:bar3DChart>
      <c:catAx>
        <c:axId val="1036192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3620992"/>
        <c:crosses val="autoZero"/>
        <c:auto val="1"/>
        <c:lblAlgn val="ctr"/>
        <c:lblOffset val="100"/>
      </c:catAx>
      <c:valAx>
        <c:axId val="103620992"/>
        <c:scaling>
          <c:orientation val="minMax"/>
        </c:scaling>
        <c:axPos val="l"/>
        <c:majorGridlines/>
        <c:numFmt formatCode="General" sourceLinked="1"/>
        <c:tickLblPos val="nextTo"/>
        <c:crossAx val="1036192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результатов по химии в </a:t>
            </a:r>
            <a:r>
              <a:rPr lang="ru-RU" dirty="0" smtClean="0"/>
              <a:t>средней </a:t>
            </a:r>
            <a:r>
              <a:rPr lang="ru-RU" dirty="0" smtClean="0"/>
              <a:t>школе № 28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67.66</c:v>
                </c:pt>
                <c:pt idx="1">
                  <c:v>56.25</c:v>
                </c:pt>
                <c:pt idx="2">
                  <c:v>51</c:v>
                </c:pt>
                <c:pt idx="3">
                  <c:v>46.5</c:v>
                </c:pt>
                <c:pt idx="4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2B6-43D9-84F3-8A2C91354DF6}"/>
            </c:ext>
          </c:extLst>
        </c:ser>
        <c:shape val="cylinder"/>
        <c:axId val="103676544"/>
        <c:axId val="103559552"/>
        <c:axId val="0"/>
      </c:bar3DChart>
      <c:catAx>
        <c:axId val="103676544"/>
        <c:scaling>
          <c:orientation val="minMax"/>
        </c:scaling>
        <c:axPos val="b"/>
        <c:numFmt formatCode="General" sourceLinked="1"/>
        <c:tickLblPos val="nextTo"/>
        <c:crossAx val="103559552"/>
        <c:crosses val="autoZero"/>
        <c:auto val="1"/>
        <c:lblAlgn val="ctr"/>
        <c:lblOffset val="100"/>
      </c:catAx>
      <c:valAx>
        <c:axId val="103559552"/>
        <c:scaling>
          <c:orientation val="minMax"/>
        </c:scaling>
        <c:axPos val="l"/>
        <c:majorGridlines/>
        <c:numFmt formatCode="General" sourceLinked="1"/>
        <c:tickLblPos val="nextTo"/>
        <c:crossAx val="1036765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Биология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</c:v>
                </c:pt>
                <c:pt idx="1">
                  <c:v>57.6</c:v>
                </c:pt>
                <c:pt idx="2">
                  <c:v>56.5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6EC-4C60-B958-4D072C420FEA}"/>
            </c:ext>
          </c:extLst>
        </c:ser>
        <c:shape val="cylinder"/>
        <c:axId val="103589376"/>
        <c:axId val="103590912"/>
        <c:axId val="0"/>
      </c:bar3DChart>
      <c:catAx>
        <c:axId val="1035893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3590912"/>
        <c:crosses val="autoZero"/>
        <c:auto val="1"/>
        <c:lblAlgn val="ctr"/>
        <c:lblOffset val="100"/>
      </c:catAx>
      <c:valAx>
        <c:axId val="103590912"/>
        <c:scaling>
          <c:orientation val="minMax"/>
        </c:scaling>
        <c:axPos val="l"/>
        <c:majorGridlines/>
        <c:numFmt formatCode="General" sourceLinked="1"/>
        <c:tickLblPos val="nextTo"/>
        <c:crossAx val="1035893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Рейтинг по биологии</a:t>
            </a:r>
          </a:p>
          <a:p>
            <a:pPr>
              <a:defRPr/>
            </a:pPr>
            <a:r>
              <a:rPr lang="ru-RU" dirty="0" smtClean="0"/>
              <a:t>во Фрунзенском районе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СШ 14</c:v>
                </c:pt>
                <c:pt idx="1">
                  <c:v>СШ 89</c:v>
                </c:pt>
                <c:pt idx="2">
                  <c:v>СШ 21</c:v>
                </c:pt>
                <c:pt idx="3">
                  <c:v>СШ 18</c:v>
                </c:pt>
                <c:pt idx="4">
                  <c:v>гимн 1</c:v>
                </c:pt>
                <c:pt idx="5">
                  <c:v>СШ 68</c:v>
                </c:pt>
                <c:pt idx="6">
                  <c:v>СШ 23</c:v>
                </c:pt>
                <c:pt idx="7">
                  <c:v>СШ 28</c:v>
                </c:pt>
                <c:pt idx="8">
                  <c:v>СШ 88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72</c:v>
                </c:pt>
                <c:pt idx="1">
                  <c:v>67</c:v>
                </c:pt>
                <c:pt idx="2">
                  <c:v>59.5</c:v>
                </c:pt>
                <c:pt idx="3">
                  <c:v>57.6</c:v>
                </c:pt>
                <c:pt idx="4">
                  <c:v>57.4</c:v>
                </c:pt>
                <c:pt idx="5">
                  <c:v>56.7</c:v>
                </c:pt>
                <c:pt idx="6">
                  <c:v>53.2</c:v>
                </c:pt>
                <c:pt idx="7">
                  <c:v>52</c:v>
                </c:pt>
                <c:pt idx="8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103805312"/>
        <c:axId val="103806848"/>
        <c:axId val="0"/>
      </c:bar3DChart>
      <c:catAx>
        <c:axId val="1038053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3806848"/>
        <c:crosses val="autoZero"/>
        <c:auto val="1"/>
        <c:lblAlgn val="ctr"/>
        <c:lblOffset val="100"/>
      </c:catAx>
      <c:valAx>
        <c:axId val="103806848"/>
        <c:scaling>
          <c:orientation val="minMax"/>
        </c:scaling>
        <c:axPos val="l"/>
        <c:majorGridlines/>
        <c:numFmt formatCode="General" sourceLinked="1"/>
        <c:tickLblPos val="nextTo"/>
        <c:crossAx val="1038053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результатов по биологии в </a:t>
            </a:r>
            <a:r>
              <a:rPr lang="ru-RU" dirty="0" smtClean="0"/>
              <a:t>средней </a:t>
            </a:r>
            <a:r>
              <a:rPr lang="ru-RU" dirty="0" smtClean="0"/>
              <a:t>школе № 28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5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64</c:v>
                </c:pt>
                <c:pt idx="1">
                  <c:v>60.83</c:v>
                </c:pt>
                <c:pt idx="2">
                  <c:v>47</c:v>
                </c:pt>
                <c:pt idx="3">
                  <c:v>65.599999999999994</c:v>
                </c:pt>
                <c:pt idx="4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1A-4F09-941B-1743EBE68992}"/>
            </c:ext>
          </c:extLst>
        </c:ser>
        <c:shape val="cylinder"/>
        <c:axId val="103848960"/>
        <c:axId val="103854848"/>
        <c:axId val="0"/>
      </c:bar3DChart>
      <c:catAx>
        <c:axId val="103848960"/>
        <c:scaling>
          <c:orientation val="minMax"/>
        </c:scaling>
        <c:axPos val="b"/>
        <c:numFmt formatCode="General" sourceLinked="1"/>
        <c:tickLblPos val="nextTo"/>
        <c:crossAx val="103854848"/>
        <c:crosses val="autoZero"/>
        <c:auto val="1"/>
        <c:lblAlgn val="ctr"/>
        <c:lblOffset val="100"/>
      </c:catAx>
      <c:valAx>
        <c:axId val="103854848"/>
        <c:scaling>
          <c:orientation val="minMax"/>
        </c:scaling>
        <c:axPos val="l"/>
        <c:majorGridlines/>
        <c:numFmt formatCode="General" sourceLinked="1"/>
        <c:tickLblPos val="nextTo"/>
        <c:crossAx val="1038489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Физика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8.6687312932925781E-2"/>
          <c:y val="0.23180433757380037"/>
          <c:w val="0.90400133829254303"/>
          <c:h val="0.5863179574122594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50.5</c:v>
                </c:pt>
                <c:pt idx="1">
                  <c:v>54</c:v>
                </c:pt>
                <c:pt idx="2">
                  <c:v>53.9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D7-42C4-808B-BDD62EC80A7A}"/>
            </c:ext>
          </c:extLst>
        </c:ser>
        <c:shape val="cylinder"/>
        <c:axId val="103991168"/>
        <c:axId val="103992704"/>
        <c:axId val="0"/>
      </c:bar3DChart>
      <c:catAx>
        <c:axId val="1039911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3992704"/>
        <c:crosses val="autoZero"/>
        <c:auto val="1"/>
        <c:lblAlgn val="ctr"/>
        <c:lblOffset val="100"/>
      </c:catAx>
      <c:valAx>
        <c:axId val="103992704"/>
        <c:scaling>
          <c:orientation val="minMax"/>
        </c:scaling>
        <c:axPos val="l"/>
        <c:majorGridlines/>
        <c:numFmt formatCode="General" sourceLinked="1"/>
        <c:tickLblPos val="nextTo"/>
        <c:crossAx val="1039911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Рейтинг по физике</a:t>
            </a:r>
          </a:p>
          <a:p>
            <a:pPr>
              <a:defRPr/>
            </a:pPr>
            <a:r>
              <a:rPr lang="ru-RU" dirty="0" smtClean="0"/>
              <a:t>во Фрунзенском районе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СШ 89</c:v>
                </c:pt>
                <c:pt idx="1">
                  <c:v>СШ 18</c:v>
                </c:pt>
                <c:pt idx="2">
                  <c:v>СШ 88</c:v>
                </c:pt>
                <c:pt idx="3">
                  <c:v>гимн 1</c:v>
                </c:pt>
                <c:pt idx="4">
                  <c:v>СШ 28</c:v>
                </c:pt>
                <c:pt idx="5">
                  <c:v>СШ 68</c:v>
                </c:pt>
                <c:pt idx="6">
                  <c:v>СШ 21</c:v>
                </c:pt>
                <c:pt idx="7">
                  <c:v>СШ 14</c:v>
                </c:pt>
                <c:pt idx="8">
                  <c:v>СШ 23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59.8</c:v>
                </c:pt>
                <c:pt idx="1">
                  <c:v>53.4</c:v>
                </c:pt>
                <c:pt idx="2">
                  <c:v>51.6</c:v>
                </c:pt>
                <c:pt idx="3">
                  <c:v>51.3</c:v>
                </c:pt>
                <c:pt idx="4">
                  <c:v>50.5</c:v>
                </c:pt>
                <c:pt idx="5">
                  <c:v>49.7</c:v>
                </c:pt>
                <c:pt idx="6">
                  <c:v>49.1</c:v>
                </c:pt>
                <c:pt idx="7">
                  <c:v>47.8</c:v>
                </c:pt>
                <c:pt idx="8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103904000"/>
        <c:axId val="103905536"/>
        <c:axId val="0"/>
      </c:bar3DChart>
      <c:catAx>
        <c:axId val="1039040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3905536"/>
        <c:crosses val="autoZero"/>
        <c:auto val="1"/>
        <c:lblAlgn val="ctr"/>
        <c:lblOffset val="100"/>
      </c:catAx>
      <c:valAx>
        <c:axId val="103905536"/>
        <c:scaling>
          <c:orientation val="minMax"/>
        </c:scaling>
        <c:axPos val="l"/>
        <c:majorGridlines/>
        <c:numFmt formatCode="General" sourceLinked="1"/>
        <c:tickLblPos val="nextTo"/>
        <c:crossAx val="1039040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результатов по физике</a:t>
            </a:r>
            <a:r>
              <a:rPr lang="ru-RU" baseline="0" dirty="0" smtClean="0"/>
              <a:t> в </a:t>
            </a:r>
            <a:r>
              <a:rPr lang="ru-RU" baseline="0" dirty="0" smtClean="0"/>
              <a:t>средней </a:t>
            </a:r>
            <a:r>
              <a:rPr lang="ru-RU" baseline="0" dirty="0" smtClean="0"/>
              <a:t>школе № 28</a:t>
            </a: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4264763779527603"/>
          <c:y val="0.14908945853134076"/>
          <c:w val="0.74148646349761838"/>
          <c:h val="0.4736359588517934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5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52</c:v>
                </c:pt>
                <c:pt idx="1">
                  <c:v>47.6</c:v>
                </c:pt>
                <c:pt idx="2">
                  <c:v>52</c:v>
                </c:pt>
                <c:pt idx="3">
                  <c:v>57</c:v>
                </c:pt>
                <c:pt idx="4">
                  <c:v>50.5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C8-44BD-8AEA-CFD174D6502D}"/>
            </c:ext>
          </c:extLst>
        </c:ser>
        <c:shape val="cylinder"/>
        <c:axId val="104013184"/>
        <c:axId val="104014976"/>
        <c:axId val="0"/>
      </c:bar3DChart>
      <c:catAx>
        <c:axId val="104013184"/>
        <c:scaling>
          <c:orientation val="minMax"/>
        </c:scaling>
        <c:axPos val="b"/>
        <c:numFmt formatCode="General" sourceLinked="1"/>
        <c:tickLblPos val="nextTo"/>
        <c:crossAx val="104014976"/>
        <c:crosses val="autoZero"/>
        <c:auto val="1"/>
        <c:lblAlgn val="ctr"/>
        <c:lblOffset val="100"/>
      </c:catAx>
      <c:valAx>
        <c:axId val="104014976"/>
        <c:scaling>
          <c:orientation val="minMax"/>
        </c:scaling>
        <c:axPos val="l"/>
        <c:majorGridlines/>
        <c:numFmt formatCode="General" sourceLinked="1"/>
        <c:tickLblPos val="nextTo"/>
        <c:crossAx val="1040131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err="1" smtClean="0"/>
              <a:t>Справляемость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Информатика и ИКТ</c:v>
                </c:pt>
                <c:pt idx="1">
                  <c:v>Химия</c:v>
                </c:pt>
                <c:pt idx="2">
                  <c:v>Русский язык</c:v>
                </c:pt>
                <c:pt idx="4">
                  <c:v>Биология</c:v>
                </c:pt>
                <c:pt idx="5">
                  <c:v>Математика баз</c:v>
                </c:pt>
                <c:pt idx="6">
                  <c:v>Математика проф</c:v>
                </c:pt>
                <c:pt idx="7">
                  <c:v>Обществознание</c:v>
                </c:pt>
                <c:pt idx="8">
                  <c:v>Физика</c:v>
                </c:pt>
                <c:pt idx="9">
                  <c:v>История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100</c:v>
                </c:pt>
                <c:pt idx="1">
                  <c:v>0</c:v>
                </c:pt>
                <c:pt idx="2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94.1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FC-4AF9-8966-06A355BAC9C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Информатика и ИКТ</c:v>
                </c:pt>
                <c:pt idx="1">
                  <c:v>Химия</c:v>
                </c:pt>
                <c:pt idx="2">
                  <c:v>Русский язык</c:v>
                </c:pt>
                <c:pt idx="4">
                  <c:v>Биология</c:v>
                </c:pt>
                <c:pt idx="5">
                  <c:v>Математика баз</c:v>
                </c:pt>
                <c:pt idx="6">
                  <c:v>Математика проф</c:v>
                </c:pt>
                <c:pt idx="7">
                  <c:v>Обществознание</c:v>
                </c:pt>
                <c:pt idx="8">
                  <c:v>Физика</c:v>
                </c:pt>
                <c:pt idx="9">
                  <c:v>История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EFC-4AF9-8966-06A355BAC9CA}"/>
            </c:ext>
          </c:extLst>
        </c:ser>
        <c:shape val="cylinder"/>
        <c:axId val="45187072"/>
        <c:axId val="45188608"/>
        <c:axId val="0"/>
      </c:bar3DChart>
      <c:catAx>
        <c:axId val="45187072"/>
        <c:scaling>
          <c:orientation val="minMax"/>
        </c:scaling>
        <c:axPos val="b"/>
        <c:numFmt formatCode="General" sourceLinked="0"/>
        <c:tickLblPos val="nextTo"/>
        <c:crossAx val="45188608"/>
        <c:crosses val="autoZero"/>
        <c:auto val="1"/>
        <c:lblAlgn val="ctr"/>
        <c:lblOffset val="100"/>
      </c:catAx>
      <c:valAx>
        <c:axId val="45188608"/>
        <c:scaling>
          <c:orientation val="minMax"/>
        </c:scaling>
        <c:axPos val="l"/>
        <c:majorGridlines/>
        <c:numFmt formatCode="General" sourceLinked="1"/>
        <c:tickLblPos val="nextTo"/>
        <c:crossAx val="451870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результатов по русскому языку в </a:t>
            </a:r>
            <a:r>
              <a:rPr lang="ru-RU" dirty="0" smtClean="0"/>
              <a:t>средней </a:t>
            </a:r>
            <a:r>
              <a:rPr lang="ru-RU" dirty="0" smtClean="0"/>
              <a:t>школе № 28</a:t>
            </a: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7.8927855620816459E-2"/>
          <c:y val="0.23483693802869041"/>
          <c:w val="0.90400133829254303"/>
          <c:h val="0.4347297224693009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67.5</c:v>
                </c:pt>
                <c:pt idx="1">
                  <c:v>67.62</c:v>
                </c:pt>
                <c:pt idx="2">
                  <c:v>66</c:v>
                </c:pt>
                <c:pt idx="3">
                  <c:v>79.8</c:v>
                </c:pt>
                <c:pt idx="4">
                  <c:v>64.400000000000006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F0-4910-810F-088549BE91A4}"/>
            </c:ext>
          </c:extLst>
        </c:ser>
        <c:shape val="cylinder"/>
        <c:axId val="59457920"/>
        <c:axId val="59459456"/>
        <c:axId val="0"/>
      </c:bar3DChart>
      <c:catAx>
        <c:axId val="59457920"/>
        <c:scaling>
          <c:orientation val="minMax"/>
        </c:scaling>
        <c:axPos val="b"/>
        <c:numFmt formatCode="General" sourceLinked="1"/>
        <c:tickLblPos val="nextTo"/>
        <c:crossAx val="59459456"/>
        <c:crosses val="autoZero"/>
        <c:auto val="1"/>
        <c:lblAlgn val="ctr"/>
        <c:lblOffset val="100"/>
      </c:catAx>
      <c:valAx>
        <c:axId val="59459456"/>
        <c:scaling>
          <c:orientation val="minMax"/>
        </c:scaling>
        <c:axPos val="l"/>
        <c:majorGridlines/>
        <c:numFmt formatCode="General" sourceLinked="1"/>
        <c:tickLblPos val="nextTo"/>
        <c:crossAx val="594579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Математика- профильный уровень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7.8927855620816459E-2"/>
          <c:y val="0.23135590888623009"/>
          <c:w val="0.90400133829254303"/>
          <c:h val="0.3465820033102109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СШ №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47.4</c:v>
                </c:pt>
                <c:pt idx="1">
                  <c:v>48.1</c:v>
                </c:pt>
                <c:pt idx="2">
                  <c:v>47.5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76-4550-B1C6-8BA2BF6842CF}"/>
            </c:ext>
          </c:extLst>
        </c:ser>
        <c:shape val="cylinder"/>
        <c:axId val="68131840"/>
        <c:axId val="68141824"/>
        <c:axId val="0"/>
      </c:bar3DChart>
      <c:catAx>
        <c:axId val="681318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8141824"/>
        <c:crosses val="autoZero"/>
        <c:auto val="1"/>
        <c:lblAlgn val="ctr"/>
        <c:lblOffset val="100"/>
      </c:catAx>
      <c:valAx>
        <c:axId val="68141824"/>
        <c:scaling>
          <c:orientation val="minMax"/>
        </c:scaling>
        <c:axPos val="l"/>
        <c:majorGridlines/>
        <c:numFmt formatCode="General" sourceLinked="1"/>
        <c:tickLblPos val="nextTo"/>
        <c:crossAx val="681318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Рейтинг по математике проф.уровня </a:t>
            </a:r>
          </a:p>
          <a:p>
            <a:pPr>
              <a:defRPr/>
            </a:pPr>
            <a:r>
              <a:rPr lang="ru-RU" dirty="0" smtClean="0"/>
              <a:t>во Фрунзенском районе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СШ 89</c:v>
                </c:pt>
                <c:pt idx="1">
                  <c:v>СШ 14</c:v>
                </c:pt>
                <c:pt idx="2">
                  <c:v>СШ 18</c:v>
                </c:pt>
                <c:pt idx="3">
                  <c:v>СШ 28</c:v>
                </c:pt>
                <c:pt idx="4">
                  <c:v>гимн 1</c:v>
                </c:pt>
                <c:pt idx="5">
                  <c:v>СШ 68</c:v>
                </c:pt>
                <c:pt idx="6">
                  <c:v>СШ 88</c:v>
                </c:pt>
                <c:pt idx="7">
                  <c:v>СШ 21</c:v>
                </c:pt>
                <c:pt idx="8">
                  <c:v>СШ 23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56.9</c:v>
                </c:pt>
                <c:pt idx="1">
                  <c:v>49.4</c:v>
                </c:pt>
                <c:pt idx="2">
                  <c:v>47.9</c:v>
                </c:pt>
                <c:pt idx="3">
                  <c:v>47.4</c:v>
                </c:pt>
                <c:pt idx="4">
                  <c:v>47</c:v>
                </c:pt>
                <c:pt idx="5">
                  <c:v>45</c:v>
                </c:pt>
                <c:pt idx="6">
                  <c:v>44.5</c:v>
                </c:pt>
                <c:pt idx="7">
                  <c:v>42.4</c:v>
                </c:pt>
                <c:pt idx="8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68175744"/>
        <c:axId val="68177280"/>
        <c:axId val="0"/>
      </c:bar3DChart>
      <c:catAx>
        <c:axId val="681757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8177280"/>
        <c:crosses val="autoZero"/>
        <c:auto val="1"/>
        <c:lblAlgn val="ctr"/>
        <c:lblOffset val="100"/>
      </c:catAx>
      <c:valAx>
        <c:axId val="68177280"/>
        <c:scaling>
          <c:orientation val="minMax"/>
        </c:scaling>
        <c:axPos val="l"/>
        <c:majorGridlines/>
        <c:numFmt formatCode="General" sourceLinked="1"/>
        <c:tickLblPos val="nextTo"/>
        <c:crossAx val="681757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результатов по математике проф.уровня в </a:t>
            </a:r>
            <a:r>
              <a:rPr lang="ru-RU" dirty="0" smtClean="0"/>
              <a:t>средней </a:t>
            </a:r>
            <a:r>
              <a:rPr lang="ru-RU" dirty="0" smtClean="0"/>
              <a:t>школе № 28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3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42</c:v>
                </c:pt>
                <c:pt idx="1">
                  <c:v>48</c:v>
                </c:pt>
                <c:pt idx="2">
                  <c:v>47.4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7A-4C67-AB2C-ECFACFEEA6B4}"/>
            </c:ext>
          </c:extLst>
        </c:ser>
        <c:shape val="cylinder"/>
        <c:axId val="95650176"/>
        <c:axId val="95651712"/>
        <c:axId val="0"/>
      </c:bar3DChart>
      <c:catAx>
        <c:axId val="95650176"/>
        <c:scaling>
          <c:orientation val="minMax"/>
        </c:scaling>
        <c:axPos val="b"/>
        <c:numFmt formatCode="General" sourceLinked="1"/>
        <c:tickLblPos val="nextTo"/>
        <c:crossAx val="95651712"/>
        <c:crosses val="autoZero"/>
        <c:auto val="1"/>
        <c:lblAlgn val="ctr"/>
        <c:lblOffset val="100"/>
      </c:catAx>
      <c:valAx>
        <c:axId val="95651712"/>
        <c:scaling>
          <c:orientation val="minMax"/>
        </c:scaling>
        <c:axPos val="l"/>
        <c:majorGridlines/>
        <c:numFmt formatCode="General" sourceLinked="1"/>
        <c:tickLblPos val="nextTo"/>
        <c:crossAx val="956501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Математика- базовый уровень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7.8927855620816459E-2"/>
          <c:y val="0.23135590888623017"/>
          <c:w val="0.90400133829254303"/>
          <c:h val="0.3465820033102111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СШ №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4.2</c:v>
                </c:pt>
                <c:pt idx="1">
                  <c:v>4.4000000000000004</c:v>
                </c:pt>
                <c:pt idx="2">
                  <c:v>4.4000000000000004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76-4550-B1C6-8BA2BF6842CF}"/>
            </c:ext>
          </c:extLst>
        </c:ser>
        <c:shape val="cylinder"/>
        <c:axId val="95691904"/>
        <c:axId val="95693440"/>
        <c:axId val="0"/>
      </c:bar3DChart>
      <c:catAx>
        <c:axId val="956919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5693440"/>
        <c:crosses val="autoZero"/>
        <c:auto val="1"/>
        <c:lblAlgn val="ctr"/>
        <c:lblOffset val="100"/>
      </c:catAx>
      <c:valAx>
        <c:axId val="95693440"/>
        <c:scaling>
          <c:orientation val="minMax"/>
        </c:scaling>
        <c:axPos val="l"/>
        <c:majorGridlines/>
        <c:numFmt formatCode="General" sourceLinked="1"/>
        <c:tickLblPos val="nextTo"/>
        <c:crossAx val="956919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Рейтинг по математике базового уровня </a:t>
            </a:r>
          </a:p>
          <a:p>
            <a:pPr>
              <a:defRPr/>
            </a:pPr>
            <a:r>
              <a:rPr lang="ru-RU" dirty="0" smtClean="0"/>
              <a:t>во Фрунзенском районе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СШ 89</c:v>
                </c:pt>
                <c:pt idx="1">
                  <c:v>СШ 23</c:v>
                </c:pt>
                <c:pt idx="2">
                  <c:v>Сш 18</c:v>
                </c:pt>
                <c:pt idx="3">
                  <c:v>СШ 21</c:v>
                </c:pt>
                <c:pt idx="4">
                  <c:v>СШ 14</c:v>
                </c:pt>
                <c:pt idx="5">
                  <c:v>СШ 88</c:v>
                </c:pt>
                <c:pt idx="6">
                  <c:v>гимн 1</c:v>
                </c:pt>
                <c:pt idx="7">
                  <c:v>СШ 68</c:v>
                </c:pt>
                <c:pt idx="8">
                  <c:v>СШ28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4.7</c:v>
                </c:pt>
                <c:pt idx="1">
                  <c:v>4.5999999999999996</c:v>
                </c:pt>
                <c:pt idx="2">
                  <c:v>4.5999999999999996</c:v>
                </c:pt>
                <c:pt idx="3">
                  <c:v>4.5</c:v>
                </c:pt>
                <c:pt idx="4">
                  <c:v>4.4000000000000004</c:v>
                </c:pt>
                <c:pt idx="5">
                  <c:v>4.4000000000000004</c:v>
                </c:pt>
                <c:pt idx="6">
                  <c:v>4.4000000000000004</c:v>
                </c:pt>
                <c:pt idx="7">
                  <c:v>4.3</c:v>
                </c:pt>
                <c:pt idx="8">
                  <c:v>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89868928"/>
        <c:axId val="90178688"/>
        <c:axId val="0"/>
      </c:bar3DChart>
      <c:catAx>
        <c:axId val="898689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0178688"/>
        <c:crosses val="autoZero"/>
        <c:auto val="1"/>
        <c:lblAlgn val="ctr"/>
        <c:lblOffset val="100"/>
      </c:catAx>
      <c:valAx>
        <c:axId val="90178688"/>
        <c:scaling>
          <c:orientation val="minMax"/>
        </c:scaling>
        <c:axPos val="l"/>
        <c:majorGridlines/>
        <c:numFmt formatCode="General" sourceLinked="1"/>
        <c:tickLblPos val="nextTo"/>
        <c:crossAx val="898689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результатов по математике базового уровня в </a:t>
            </a:r>
            <a:r>
              <a:rPr lang="ru-RU" dirty="0" smtClean="0"/>
              <a:t>средней </a:t>
            </a:r>
            <a:r>
              <a:rPr lang="ru-RU" dirty="0" smtClean="0"/>
              <a:t>школе № 28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3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4.3</c:v>
                </c:pt>
                <c:pt idx="1">
                  <c:v>4.5999999999999996</c:v>
                </c:pt>
                <c:pt idx="2">
                  <c:v>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7A-4C67-AB2C-ECFACFEEA6B4}"/>
            </c:ext>
          </c:extLst>
        </c:ser>
        <c:shape val="cylinder"/>
        <c:axId val="95613696"/>
        <c:axId val="95709440"/>
        <c:axId val="0"/>
      </c:bar3DChart>
      <c:catAx>
        <c:axId val="95613696"/>
        <c:scaling>
          <c:orientation val="minMax"/>
        </c:scaling>
        <c:axPos val="b"/>
        <c:numFmt formatCode="General" sourceLinked="1"/>
        <c:tickLblPos val="nextTo"/>
        <c:crossAx val="95709440"/>
        <c:crosses val="autoZero"/>
        <c:auto val="1"/>
        <c:lblAlgn val="ctr"/>
        <c:lblOffset val="100"/>
      </c:catAx>
      <c:valAx>
        <c:axId val="95709440"/>
        <c:scaling>
          <c:orientation val="minMax"/>
        </c:scaling>
        <c:axPos val="l"/>
        <c:majorGridlines/>
        <c:numFmt formatCode="General" sourceLinked="1"/>
        <c:tickLblPos val="nextTo"/>
        <c:crossAx val="956136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0.64776</cdr:x>
      <cdr:y>0.36407</cdr:y>
    </cdr:from>
    <cdr:to>
      <cdr:x>0.65302</cdr:x>
      <cdr:y>0.37305</cdr:y>
    </cdr:to>
    <cdr:sp macro="" textlink="">
      <cdr:nvSpPr>
        <cdr:cNvPr id="2" name="TextBox 1"/>
        <cdr:cNvSpPr txBox="1"/>
      </cdr:nvSpPr>
      <cdr:spPr>
        <a:xfrm xmlns:a="http://schemas.openxmlformats.org/drawingml/2006/main" flipV="1">
          <a:off x="5626968" y="1852777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87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1F521B0-F770-4F23-AE98-EC8F58272D6B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76672"/>
            <a:ext cx="7772400" cy="237626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Анализ результатов ГИА-11 </a:t>
            </a:r>
            <a:br>
              <a:rPr lang="ru-RU" sz="3600" dirty="0" smtClean="0"/>
            </a:br>
            <a:r>
              <a:rPr lang="ru-RU" sz="3600" dirty="0" smtClean="0"/>
              <a:t>за 2016-2017 </a:t>
            </a:r>
            <a:br>
              <a:rPr lang="ru-RU" sz="3600" dirty="0" smtClean="0"/>
            </a:br>
            <a:r>
              <a:rPr lang="ru-RU" sz="3600" dirty="0" smtClean="0"/>
              <a:t>учебный год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869160"/>
            <a:ext cx="7772400" cy="914400"/>
          </a:xfrm>
        </p:spPr>
        <p:txBody>
          <a:bodyPr/>
          <a:lstStyle/>
          <a:p>
            <a:pPr algn="r"/>
            <a:r>
              <a:rPr lang="ru-RU" dirty="0" smtClean="0"/>
              <a:t>30.08.2017</a:t>
            </a:r>
          </a:p>
          <a:p>
            <a:pPr algn="r"/>
            <a:r>
              <a:rPr lang="ru-RU" dirty="0" smtClean="0"/>
              <a:t>заместитель директора по УВР О.В.Полякова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97275469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95738582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44429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56827595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2263375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2276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44429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49927688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2846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03270722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44429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04429838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8949562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21166826"/>
              </p:ext>
            </p:extLst>
          </p:nvPr>
        </p:nvGraphicFramePr>
        <p:xfrm>
          <a:off x="503238" y="530225"/>
          <a:ext cx="8183562" cy="454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44429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02559886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71112217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44429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6895577"/>
              </p:ext>
            </p:extLst>
          </p:nvPr>
        </p:nvGraphicFramePr>
        <p:xfrm>
          <a:off x="600220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57943983"/>
              </p:ext>
            </p:extLst>
          </p:nvPr>
        </p:nvGraphicFramePr>
        <p:xfrm>
          <a:off x="503238" y="530225"/>
          <a:ext cx="8183562" cy="454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44429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49532689"/>
              </p:ext>
            </p:extLst>
          </p:nvPr>
        </p:nvGraphicFramePr>
        <p:xfrm>
          <a:off x="457200" y="571480"/>
          <a:ext cx="822960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081419"/>
              </p:ext>
            </p:extLst>
          </p:nvPr>
        </p:nvGraphicFramePr>
        <p:xfrm>
          <a:off x="457200" y="1484784"/>
          <a:ext cx="8686800" cy="5089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4709224"/>
              </p:ext>
            </p:extLst>
          </p:nvPr>
        </p:nvGraphicFramePr>
        <p:xfrm>
          <a:off x="714348" y="500042"/>
          <a:ext cx="7858180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46309671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245544" cy="8640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02927734"/>
              </p:ext>
            </p:extLst>
          </p:nvPr>
        </p:nvGraphicFramePr>
        <p:xfrm>
          <a:off x="503238" y="530225"/>
          <a:ext cx="8173218" cy="484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44429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97275469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245544" cy="8640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02927734"/>
              </p:ext>
            </p:extLst>
          </p:nvPr>
        </p:nvGraphicFramePr>
        <p:xfrm>
          <a:off x="503238" y="530225"/>
          <a:ext cx="8173218" cy="484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44429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1291</TotalTime>
  <Words>278</Words>
  <Application>Microsoft Office PowerPoint</Application>
  <PresentationFormat>Экран (4:3)</PresentationFormat>
  <Paragraphs>68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Аспект</vt:lpstr>
      <vt:lpstr>Анализ результатов ГИА-11  за 2016-2017  учебный год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работы  за 2011-2012  учебный год</dc:title>
  <dc:creator>Анна</dc:creator>
  <cp:lastModifiedBy>sc16</cp:lastModifiedBy>
  <cp:revision>269</cp:revision>
  <dcterms:created xsi:type="dcterms:W3CDTF">2012-08-29T21:13:05Z</dcterms:created>
  <dcterms:modified xsi:type="dcterms:W3CDTF">2017-08-29T19:58:40Z</dcterms:modified>
</cp:coreProperties>
</file>